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3" r:id="rId4"/>
    <p:sldId id="258" r:id="rId5"/>
    <p:sldId id="259" r:id="rId6"/>
    <p:sldId id="284" r:id="rId7"/>
    <p:sldId id="263" r:id="rId8"/>
    <p:sldId id="260" r:id="rId9"/>
    <p:sldId id="261" r:id="rId10"/>
    <p:sldId id="283" r:id="rId11"/>
    <p:sldId id="288" r:id="rId12"/>
    <p:sldId id="276" r:id="rId13"/>
    <p:sldId id="275" r:id="rId14"/>
    <p:sldId id="271" r:id="rId15"/>
    <p:sldId id="277" r:id="rId16"/>
    <p:sldId id="292" r:id="rId17"/>
    <p:sldId id="270" r:id="rId18"/>
    <p:sldId id="279" r:id="rId19"/>
    <p:sldId id="286" r:id="rId20"/>
    <p:sldId id="281" r:id="rId21"/>
    <p:sldId id="280" r:id="rId22"/>
    <p:sldId id="274" r:id="rId23"/>
    <p:sldId id="290" r:id="rId24"/>
    <p:sldId id="272" r:id="rId25"/>
    <p:sldId id="287" r:id="rId26"/>
    <p:sldId id="265" r:id="rId27"/>
    <p:sldId id="266" r:id="rId28"/>
    <p:sldId id="289" r:id="rId29"/>
    <p:sldId id="267" r:id="rId30"/>
    <p:sldId id="268" r:id="rId31"/>
    <p:sldId id="269" r:id="rId32"/>
    <p:sldId id="282" r:id="rId33"/>
    <p:sldId id="27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98" autoAdjust="0"/>
    <p:restoredTop sz="94660"/>
  </p:normalViewPr>
  <p:slideViewPr>
    <p:cSldViewPr showGuides="1">
      <p:cViewPr varScale="1">
        <p:scale>
          <a:sx n="98" d="100"/>
          <a:sy n="98" d="100"/>
        </p:scale>
        <p:origin x="-90" y="-570"/>
      </p:cViewPr>
      <p:guideLst>
        <p:guide orient="horz" pos="2112"/>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32842-D565-4645-8703-CD1BB06F844F}" type="datetimeFigureOut">
              <a:rPr lang="en-US" smtClean="0"/>
              <a:pPr/>
              <a:t>10/14/2010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F6835-E095-4580-BAB8-638AF56C07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F6835-E095-4580-BAB8-638AF56C077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F6835-E095-4580-BAB8-638AF56C077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リニアーコライダーで計画されているビームサイズは垂直方向に約</a:t>
            </a:r>
            <a:r>
              <a:rPr lang="en-US" altLang="ja-JP" smtClean="0"/>
              <a:t>5nm</a:t>
            </a:r>
            <a:r>
              <a:rPr lang="ja-JP" altLang="en-US" smtClean="0"/>
              <a:t>という、まだ実現されたことのないサイズなので、特にビーム収束を試験するための施設が高エネルギー加速器研究機構に建設されました。これは</a:t>
            </a:r>
            <a:r>
              <a:rPr lang="en-US" altLang="ja-JP" smtClean="0"/>
              <a:t>ATF</a:t>
            </a:r>
            <a:r>
              <a:rPr lang="ja-JP" altLang="en-US" smtClean="0"/>
              <a:t>及び</a:t>
            </a:r>
            <a:r>
              <a:rPr lang="en-US" altLang="ja-JP" smtClean="0"/>
              <a:t>ATF2</a:t>
            </a:r>
            <a:r>
              <a:rPr lang="ja-JP" altLang="en-US" smtClean="0"/>
              <a:t>と呼ばれていまして、ここでは垂直方向のビームサイズを</a:t>
            </a:r>
            <a:r>
              <a:rPr lang="en-US" altLang="ja-JP" smtClean="0"/>
              <a:t>37 nm</a:t>
            </a:r>
            <a:r>
              <a:rPr lang="ja-JP" altLang="en-US" smtClean="0"/>
              <a:t>まで収束することを目標としています。</a:t>
            </a:r>
            <a:endParaRPr lang="en-US" altLang="ja-JP" smtClean="0"/>
          </a:p>
          <a:p>
            <a:pPr>
              <a:spcBef>
                <a:spcPct val="0"/>
              </a:spcBef>
            </a:pPr>
            <a:endParaRPr lang="en-US" altLang="ja-JP" smtClean="0"/>
          </a:p>
          <a:p>
            <a:pPr>
              <a:spcBef>
                <a:spcPct val="0"/>
              </a:spcBef>
            </a:pPr>
            <a:r>
              <a:rPr lang="ja-JP" altLang="en-US" smtClean="0"/>
              <a:t>ここに示した図が</a:t>
            </a:r>
            <a:r>
              <a:rPr lang="en-US" altLang="ja-JP" smtClean="0"/>
              <a:t>ATF</a:t>
            </a:r>
            <a:r>
              <a:rPr lang="ja-JP" altLang="en-US" smtClean="0"/>
              <a:t>と</a:t>
            </a:r>
            <a:r>
              <a:rPr lang="en-US" altLang="ja-JP" smtClean="0"/>
              <a:t>ATF2</a:t>
            </a:r>
            <a:r>
              <a:rPr lang="ja-JP" altLang="en-US" smtClean="0"/>
              <a:t>のレイアウトですが、図の下側のビームラインが線形加速器でして、</a:t>
            </a:r>
            <a:r>
              <a:rPr lang="en-US" altLang="ja-JP" smtClean="0"/>
              <a:t>1.3 GeV</a:t>
            </a:r>
            <a:r>
              <a:rPr lang="ja-JP" altLang="en-US" smtClean="0"/>
              <a:t>まで電子ビームを加速します。加速したビームはダンピングリングと呼ばれるリングに入射しまして、ここでビームサイズを収束するのに必要なエミッタンスという量を低下させます。エミッタンスを限界まで小さくされたビームは上側のビームラインに取り出されます。ここまでが</a:t>
            </a:r>
            <a:r>
              <a:rPr lang="en-US" altLang="ja-JP" smtClean="0"/>
              <a:t>ATF</a:t>
            </a:r>
            <a:r>
              <a:rPr lang="ja-JP" altLang="en-US" smtClean="0"/>
              <a:t>と呼ばれるセクションで、その後の電子ビームの最終収束のラインが</a:t>
            </a:r>
            <a:r>
              <a:rPr lang="en-US" altLang="ja-JP" smtClean="0"/>
              <a:t>ATF2</a:t>
            </a:r>
            <a:r>
              <a:rPr lang="ja-JP" altLang="en-US" smtClean="0"/>
              <a:t>と呼ばれるセクションで</a:t>
            </a:r>
            <a:r>
              <a:rPr lang="en-US" altLang="ja-JP" smtClean="0"/>
              <a:t>ATF</a:t>
            </a:r>
            <a:r>
              <a:rPr lang="ja-JP" altLang="en-US" smtClean="0"/>
              <a:t>を拡張して新規に建設され、</a:t>
            </a:r>
            <a:r>
              <a:rPr lang="en-US" altLang="ja-JP" smtClean="0"/>
              <a:t>2008</a:t>
            </a:r>
            <a:r>
              <a:rPr lang="ja-JP" altLang="en-US" smtClean="0"/>
              <a:t>年秋には一通り建設作業が完了しました。ここで、最終的に</a:t>
            </a:r>
            <a:r>
              <a:rPr lang="en-US" altLang="ja-JP" smtClean="0"/>
              <a:t>Interaction Point</a:t>
            </a:r>
            <a:r>
              <a:rPr lang="ja-JP" altLang="en-US" smtClean="0"/>
              <a:t>と示された仮想衝突点で電子ビームが水平垂直両方向に最も小さく収束されます。</a:t>
            </a:r>
          </a:p>
        </p:txBody>
      </p:sp>
      <p:sp>
        <p:nvSpPr>
          <p:cNvPr id="41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116E1F-7263-454F-B6C3-F22308A8A98B}" type="slidenum">
              <a:rPr lang="ja-JP" altLang="en-US"/>
              <a:pPr fontAlgn="base">
                <a:spcBef>
                  <a:spcPct val="0"/>
                </a:spcBef>
                <a:spcAft>
                  <a:spcPct val="0"/>
                </a:spcAft>
              </a:pPr>
              <a:t>19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423044-CFB6-48C6-A792-5CC77F58F08E}" type="slidenum">
              <a:rPr lang="en-US" smtClean="0">
                <a:latin typeface="Arial" pitchFamily="34" charset="0"/>
                <a:ea typeface="ＭＳ Ｐゴシック"/>
                <a:cs typeface="ＭＳ Ｐゴシック"/>
              </a:rPr>
              <a:pPr fontAlgn="base">
                <a:spcBef>
                  <a:spcPct val="0"/>
                </a:spcBef>
                <a:spcAft>
                  <a:spcPct val="0"/>
                </a:spcAft>
              </a:pPr>
              <a:t>29</a:t>
            </a:fld>
            <a:endParaRPr lang="en-US" smtClean="0">
              <a:latin typeface="Arial"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CD154-A270-4823-9F0F-9B9905A9EC14}"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6C956-209D-4839-AFD9-28846B849B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CD154-A270-4823-9F0F-9B9905A9EC14}" type="datetimeFigureOut">
              <a:rPr lang="en-US" smtClean="0"/>
              <a:pPr/>
              <a:t>10/14/2010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6C956-209D-4839-AFD9-28846B849B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4000" b="1" dirty="0" smtClean="0">
                <a:latin typeface="Calibri" pitchFamily="34" charset="0"/>
              </a:rPr>
              <a:t>US/JAPAN Accelerator R&amp;D</a:t>
            </a:r>
            <a:br>
              <a:rPr lang="en-US" sz="4000" b="1" dirty="0" smtClean="0">
                <a:latin typeface="Calibri" pitchFamily="34" charset="0"/>
              </a:rPr>
            </a:br>
            <a:r>
              <a:rPr lang="en-US" sz="4000" b="1" dirty="0" smtClean="0">
                <a:latin typeface="Calibri" pitchFamily="34" charset="0"/>
              </a:rPr>
              <a:t>Thirty Years of Collaboration</a:t>
            </a:r>
            <a:br>
              <a:rPr lang="en-US" sz="4000" b="1" dirty="0" smtClean="0">
                <a:latin typeface="Calibri" pitchFamily="34" charset="0"/>
              </a:rPr>
            </a:br>
            <a:r>
              <a:rPr lang="en-US" sz="4000" b="1" dirty="0" smtClean="0">
                <a:latin typeface="Calibri" pitchFamily="34" charset="0"/>
              </a:rPr>
              <a:t>JLC/NLC/ILC</a:t>
            </a:r>
            <a:endParaRPr lang="en-US" sz="4000" b="1" dirty="0">
              <a:latin typeface="Calibri" pitchFamily="34" charset="0"/>
            </a:endParaRPr>
          </a:p>
        </p:txBody>
      </p:sp>
      <p:sp>
        <p:nvSpPr>
          <p:cNvPr id="3" name="Subtitle 2"/>
          <p:cNvSpPr>
            <a:spLocks noGrp="1"/>
          </p:cNvSpPr>
          <p:nvPr>
            <p:ph type="subTitle" idx="1"/>
          </p:nvPr>
        </p:nvSpPr>
        <p:spPr/>
        <p:txBody>
          <a:bodyPr>
            <a:normAutofit/>
          </a:bodyPr>
          <a:lstStyle/>
          <a:p>
            <a:r>
              <a:rPr lang="en-US" b="1" dirty="0" smtClean="0">
                <a:solidFill>
                  <a:schemeClr val="tx1"/>
                </a:solidFill>
              </a:rPr>
              <a:t>Gregory Loew</a:t>
            </a:r>
          </a:p>
          <a:p>
            <a:r>
              <a:rPr lang="en-US" b="1" dirty="0" smtClean="0">
                <a:solidFill>
                  <a:schemeClr val="tx1"/>
                </a:solidFill>
              </a:rPr>
              <a:t>30</a:t>
            </a:r>
            <a:r>
              <a:rPr lang="en-US" b="1" baseline="30000" dirty="0" smtClean="0">
                <a:solidFill>
                  <a:schemeClr val="tx1"/>
                </a:solidFill>
              </a:rPr>
              <a:t>th</a:t>
            </a:r>
            <a:r>
              <a:rPr lang="en-US" b="1" dirty="0" smtClean="0">
                <a:solidFill>
                  <a:schemeClr val="tx1"/>
                </a:solidFill>
              </a:rPr>
              <a:t> Anniversary Symposium</a:t>
            </a:r>
          </a:p>
          <a:p>
            <a:r>
              <a:rPr lang="en-US" b="1" dirty="0" smtClean="0">
                <a:solidFill>
                  <a:schemeClr val="tx1"/>
                </a:solidFill>
              </a:rPr>
              <a:t>Kona, Hawaii, October 19-22, 2010</a:t>
            </a:r>
          </a:p>
          <a:p>
            <a:endParaRPr lang="en-US" b="1" dirty="0">
              <a:solidFill>
                <a:schemeClr val="tx1"/>
              </a:solidFill>
            </a:endParaRPr>
          </a:p>
          <a:p>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5257800"/>
          </a:xfrm>
        </p:spPr>
        <p:txBody>
          <a:bodyPr/>
          <a:lstStyle/>
          <a:p>
            <a:r>
              <a:rPr lang="en-US" b="1" dirty="0" smtClean="0"/>
              <a:t>Major Technical Achievements</a:t>
            </a:r>
            <a:br>
              <a:rPr lang="en-US" b="1" dirty="0" smtClean="0"/>
            </a:br>
            <a:r>
              <a:rPr lang="en-US" b="1" smtClean="0"/>
              <a:t/>
            </a:r>
            <a:br>
              <a:rPr lang="en-US" b="1" smtClean="0"/>
            </a:br>
            <a:r>
              <a:rPr lang="en-US" b="1" smtClean="0"/>
              <a:t>1995-2009</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_07_photo01.jpg"/>
          <p:cNvPicPr>
            <a:picLocks noChangeAspect="1"/>
          </p:cNvPicPr>
          <p:nvPr/>
        </p:nvPicPr>
        <p:blipFill>
          <a:blip r:embed="rId2" cstate="print"/>
          <a:stretch>
            <a:fillRect/>
          </a:stretch>
        </p:blipFill>
        <p:spPr>
          <a:xfrm>
            <a:off x="1813213" y="1611976"/>
            <a:ext cx="5517573" cy="4407824"/>
          </a:xfrm>
          <a:prstGeom prst="rect">
            <a:avLst/>
          </a:prstGeom>
        </p:spPr>
      </p:pic>
      <p:sp>
        <p:nvSpPr>
          <p:cNvPr id="5" name="Title 4"/>
          <p:cNvSpPr>
            <a:spLocks noGrp="1"/>
          </p:cNvSpPr>
          <p:nvPr>
            <p:ph type="title"/>
          </p:nvPr>
        </p:nvSpPr>
        <p:spPr/>
        <p:txBody>
          <a:bodyPr>
            <a:normAutofit/>
          </a:bodyPr>
          <a:lstStyle/>
          <a:p>
            <a:r>
              <a:rPr lang="en-US" sz="3200" b="1" dirty="0" smtClean="0"/>
              <a:t>The Junior KEK Brain Trust Visiting SLAC</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_03_75xp.jpg"/>
          <p:cNvPicPr>
            <a:picLocks noChangeAspect="1"/>
          </p:cNvPicPr>
          <p:nvPr/>
        </p:nvPicPr>
        <p:blipFill>
          <a:blip r:embed="rId2" cstate="print"/>
          <a:stretch>
            <a:fillRect/>
          </a:stretch>
        </p:blipFill>
        <p:spPr>
          <a:xfrm>
            <a:off x="914400" y="1828800"/>
            <a:ext cx="2688336" cy="3578352"/>
          </a:xfrm>
          <a:prstGeom prst="rect">
            <a:avLst/>
          </a:prstGeom>
        </p:spPr>
      </p:pic>
      <p:pic>
        <p:nvPicPr>
          <p:cNvPr id="3" name="Picture 2" descr="scan_04_paper01.jpg"/>
          <p:cNvPicPr>
            <a:picLocks noChangeAspect="1"/>
          </p:cNvPicPr>
          <p:nvPr/>
        </p:nvPicPr>
        <p:blipFill>
          <a:blip r:embed="rId3" cstate="print"/>
          <a:stretch>
            <a:fillRect/>
          </a:stretch>
        </p:blipFill>
        <p:spPr>
          <a:xfrm>
            <a:off x="4572000" y="533400"/>
            <a:ext cx="3547872" cy="4712208"/>
          </a:xfrm>
          <a:prstGeom prst="rect">
            <a:avLst/>
          </a:prstGeom>
        </p:spPr>
      </p:pic>
      <p:sp>
        <p:nvSpPr>
          <p:cNvPr id="9" name="Title 8"/>
          <p:cNvSpPr>
            <a:spLocks noGrp="1"/>
          </p:cNvSpPr>
          <p:nvPr>
            <p:ph type="title"/>
          </p:nvPr>
        </p:nvSpPr>
        <p:spPr>
          <a:xfrm>
            <a:off x="762000" y="762000"/>
            <a:ext cx="3008313" cy="933450"/>
          </a:xfrm>
        </p:spPr>
        <p:txBody>
          <a:bodyPr>
            <a:normAutofit fontScale="90000"/>
          </a:bodyPr>
          <a:lstStyle/>
          <a:p>
            <a:pPr algn="ctr"/>
            <a:r>
              <a:rPr lang="en-US" sz="2400" dirty="0" smtClean="0"/>
              <a:t>75 MW X-Band Klystron              with PPM Focusing </a:t>
            </a:r>
            <a:endParaRPr lang="en-US" sz="2400" dirty="0"/>
          </a:p>
        </p:txBody>
      </p:sp>
      <p:sp>
        <p:nvSpPr>
          <p:cNvPr id="10" name="Content Placeholder 9"/>
          <p:cNvSpPr>
            <a:spLocks noGrp="1"/>
          </p:cNvSpPr>
          <p:nvPr>
            <p:ph idx="1"/>
          </p:nvPr>
        </p:nvSpPr>
        <p:spPr>
          <a:xfrm>
            <a:off x="3962400" y="5486400"/>
            <a:ext cx="5181600" cy="1219200"/>
          </a:xfrm>
        </p:spPr>
        <p:txBody>
          <a:bodyPr>
            <a:normAutofit/>
          </a:bodyPr>
          <a:lstStyle/>
          <a:p>
            <a:pPr>
              <a:buNone/>
            </a:pPr>
            <a:r>
              <a:rPr lang="en-US" sz="2400" b="1" dirty="0" smtClean="0"/>
              <a:t>X-Band </a:t>
            </a:r>
            <a:r>
              <a:rPr lang="en-US" sz="2400" b="1" dirty="0" err="1" smtClean="0"/>
              <a:t>Linac</a:t>
            </a:r>
            <a:r>
              <a:rPr lang="en-US" sz="2400" b="1" dirty="0" smtClean="0"/>
              <a:t> Section with 80 MV/m</a:t>
            </a:r>
          </a:p>
          <a:p>
            <a:pPr>
              <a:buNone/>
            </a:pPr>
            <a:r>
              <a:rPr lang="en-US" sz="2400" b="1" dirty="0" smtClean="0"/>
              <a:t>gradient and </a:t>
            </a:r>
            <a:r>
              <a:rPr lang="en-US" sz="2400" b="1" dirty="0" err="1" smtClean="0"/>
              <a:t>wakefield</a:t>
            </a:r>
            <a:r>
              <a:rPr lang="en-US" sz="2400" b="1" dirty="0" smtClean="0"/>
              <a:t> suppression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_05_paper02.jpg"/>
          <p:cNvPicPr>
            <a:picLocks noChangeAspect="1"/>
          </p:cNvPicPr>
          <p:nvPr/>
        </p:nvPicPr>
        <p:blipFill>
          <a:blip r:embed="rId2" cstate="print"/>
          <a:stretch>
            <a:fillRect/>
          </a:stretch>
        </p:blipFill>
        <p:spPr>
          <a:xfrm>
            <a:off x="381000" y="228600"/>
            <a:ext cx="5010912" cy="4066032"/>
          </a:xfrm>
          <a:prstGeom prst="rect">
            <a:avLst/>
          </a:prstGeom>
        </p:spPr>
      </p:pic>
      <p:pic>
        <p:nvPicPr>
          <p:cNvPr id="3" name="Picture 2" descr="scan_06_paper03.jpg"/>
          <p:cNvPicPr>
            <a:picLocks noChangeAspect="1"/>
          </p:cNvPicPr>
          <p:nvPr/>
        </p:nvPicPr>
        <p:blipFill>
          <a:blip r:embed="rId3" cstate="print"/>
          <a:stretch>
            <a:fillRect/>
          </a:stretch>
        </p:blipFill>
        <p:spPr>
          <a:xfrm>
            <a:off x="5105400" y="4267200"/>
            <a:ext cx="3413760" cy="2407920"/>
          </a:xfrm>
          <a:prstGeom prst="rect">
            <a:avLst/>
          </a:prstGeom>
        </p:spPr>
      </p:pic>
      <p:sp>
        <p:nvSpPr>
          <p:cNvPr id="4" name="Title 3"/>
          <p:cNvSpPr>
            <a:spLocks noGrp="1"/>
          </p:cNvSpPr>
          <p:nvPr>
            <p:ph type="title"/>
          </p:nvPr>
        </p:nvSpPr>
        <p:spPr>
          <a:xfrm rot="10800000" flipV="1">
            <a:off x="457200" y="4572000"/>
            <a:ext cx="3810000" cy="2133600"/>
          </a:xfrm>
        </p:spPr>
        <p:txBody>
          <a:bodyPr>
            <a:normAutofit/>
          </a:bodyPr>
          <a:lstStyle/>
          <a:p>
            <a:r>
              <a:rPr lang="en-US" sz="3200" b="1" dirty="0" smtClean="0"/>
              <a:t>Details of structure design</a:t>
            </a:r>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an_01_colorillustration.jpg"/>
          <p:cNvPicPr>
            <a:picLocks noChangeAspect="1"/>
          </p:cNvPicPr>
          <p:nvPr/>
        </p:nvPicPr>
        <p:blipFill>
          <a:blip r:embed="rId2" cstate="print"/>
          <a:stretch>
            <a:fillRect/>
          </a:stretch>
        </p:blipFill>
        <p:spPr>
          <a:xfrm>
            <a:off x="1482852" y="1676400"/>
            <a:ext cx="6213348" cy="4645152"/>
          </a:xfrm>
          <a:prstGeom prst="rect">
            <a:avLst/>
          </a:prstGeom>
        </p:spPr>
      </p:pic>
      <p:sp>
        <p:nvSpPr>
          <p:cNvPr id="3" name="Title 2"/>
          <p:cNvSpPr>
            <a:spLocks noGrp="1"/>
          </p:cNvSpPr>
          <p:nvPr>
            <p:ph type="title"/>
          </p:nvPr>
        </p:nvSpPr>
        <p:spPr>
          <a:xfrm>
            <a:off x="457200" y="304800"/>
            <a:ext cx="8229600" cy="1371600"/>
          </a:xfrm>
        </p:spPr>
        <p:txBody>
          <a:bodyPr>
            <a:normAutofit/>
          </a:bodyPr>
          <a:lstStyle/>
          <a:p>
            <a:r>
              <a:rPr lang="en-US" sz="3200" b="1" dirty="0" smtClean="0"/>
              <a:t>Pulse Compression using Delay Lines producing 600 MW Peak X-Band  Power</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_02_colorgraph.jpg"/>
          <p:cNvPicPr>
            <a:picLocks noChangeAspect="1"/>
          </p:cNvPicPr>
          <p:nvPr/>
        </p:nvPicPr>
        <p:blipFill>
          <a:blip r:embed="rId2" cstate="print"/>
          <a:stretch>
            <a:fillRect/>
          </a:stretch>
        </p:blipFill>
        <p:spPr>
          <a:xfrm>
            <a:off x="1600200" y="1524000"/>
            <a:ext cx="5764987" cy="4736592"/>
          </a:xfrm>
          <a:prstGeom prst="rect">
            <a:avLst/>
          </a:prstGeom>
        </p:spPr>
      </p:pic>
      <p:sp>
        <p:nvSpPr>
          <p:cNvPr id="6" name="Title 5"/>
          <p:cNvSpPr>
            <a:spLocks noGrp="1"/>
          </p:cNvSpPr>
          <p:nvPr>
            <p:ph type="title"/>
          </p:nvPr>
        </p:nvSpPr>
        <p:spPr>
          <a:xfrm>
            <a:off x="762000" y="457200"/>
            <a:ext cx="7772400" cy="1447800"/>
          </a:xfrm>
        </p:spPr>
        <p:txBody>
          <a:bodyPr>
            <a:normAutofit/>
          </a:bodyPr>
          <a:lstStyle/>
          <a:p>
            <a:r>
              <a:rPr lang="en-US" sz="3200" smtClean="0"/>
              <a:t>        Pulse </a:t>
            </a:r>
            <a:r>
              <a:rPr lang="en-US" sz="3200" dirty="0" smtClean="0"/>
              <a:t>Compression with </a:t>
            </a:r>
            <a:r>
              <a:rPr lang="en-US" sz="3200" smtClean="0"/>
              <a:t>X4 Gain</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dolphsen.jpg"/>
          <p:cNvPicPr>
            <a:picLocks noChangeAspect="1"/>
          </p:cNvPicPr>
          <p:nvPr/>
        </p:nvPicPr>
        <p:blipFill>
          <a:blip r:embed="rId2" cstate="print"/>
          <a:stretch>
            <a:fillRect/>
          </a:stretch>
        </p:blipFill>
        <p:spPr>
          <a:xfrm>
            <a:off x="1709928" y="1143000"/>
            <a:ext cx="5724144" cy="4572000"/>
          </a:xfrm>
          <a:prstGeom prst="rect">
            <a:avLst/>
          </a:prstGeom>
        </p:spPr>
      </p:pic>
      <p:sp>
        <p:nvSpPr>
          <p:cNvPr id="5" name="Title 4"/>
          <p:cNvSpPr>
            <a:spLocks noGrp="1"/>
          </p:cNvSpPr>
          <p:nvPr>
            <p:ph type="title"/>
          </p:nvPr>
        </p:nvSpPr>
        <p:spPr>
          <a:xfrm>
            <a:off x="381000" y="274638"/>
            <a:ext cx="8305800" cy="731520"/>
          </a:xfrm>
        </p:spPr>
        <p:txBody>
          <a:bodyPr>
            <a:normAutofit fontScale="90000"/>
          </a:bodyPr>
          <a:lstStyle/>
          <a:p>
            <a:r>
              <a:rPr lang="en-US" sz="2400" b="1" dirty="0" smtClean="0"/>
              <a:t>350 </a:t>
            </a:r>
            <a:r>
              <a:rPr lang="en-US" sz="2400" b="1" dirty="0" err="1" smtClean="0"/>
              <a:t>MeV</a:t>
            </a:r>
            <a:r>
              <a:rPr lang="en-US" sz="2400" b="1" dirty="0" smtClean="0"/>
              <a:t> NLC X- Band Test Accelerator</a:t>
            </a:r>
            <a:br>
              <a:rPr lang="en-US" sz="2400" b="1" dirty="0" smtClean="0"/>
            </a:br>
            <a:r>
              <a:rPr lang="en-US" sz="2400" b="1" dirty="0" smtClean="0"/>
              <a:t>J. Wang, T. Lavine and C. Adolphsen</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smtClean="0"/>
              <a:t>Sugawara and Richter at SLAC’s NLCTA</a:t>
            </a:r>
            <a:br>
              <a:rPr lang="en-US" sz="3200" b="1" dirty="0" smtClean="0"/>
            </a:br>
            <a:r>
              <a:rPr lang="en-US" sz="3200" b="1" dirty="0" smtClean="0"/>
              <a:t>350 </a:t>
            </a:r>
            <a:r>
              <a:rPr lang="en-US" sz="3200" b="1" dirty="0" err="1" smtClean="0"/>
              <a:t>Mev</a:t>
            </a:r>
            <a:r>
              <a:rPr lang="en-US" sz="3200" b="1" dirty="0" smtClean="0"/>
              <a:t> X-Band </a:t>
            </a:r>
            <a:r>
              <a:rPr lang="en-US" sz="3200" b="1" dirty="0" err="1" smtClean="0"/>
              <a:t>Linac</a:t>
            </a:r>
            <a:endParaRPr lang="en-US" sz="32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933700" y="1752600"/>
            <a:ext cx="3276600" cy="4248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_22_japanpam.jpg"/>
          <p:cNvPicPr>
            <a:picLocks noChangeAspect="1"/>
          </p:cNvPicPr>
          <p:nvPr/>
        </p:nvPicPr>
        <p:blipFill>
          <a:blip r:embed="rId2" cstate="print"/>
          <a:stretch>
            <a:fillRect/>
          </a:stretch>
        </p:blipFill>
        <p:spPr>
          <a:xfrm>
            <a:off x="533400" y="914400"/>
            <a:ext cx="4207459" cy="2705405"/>
          </a:xfrm>
          <a:prstGeom prst="rect">
            <a:avLst/>
          </a:prstGeom>
        </p:spPr>
      </p:pic>
      <p:pic>
        <p:nvPicPr>
          <p:cNvPr id="3" name="Picture 2" descr="scan_20_japanpam.jpg"/>
          <p:cNvPicPr>
            <a:picLocks noChangeAspect="1"/>
          </p:cNvPicPr>
          <p:nvPr/>
        </p:nvPicPr>
        <p:blipFill>
          <a:blip r:embed="rId3" cstate="print"/>
          <a:stretch>
            <a:fillRect/>
          </a:stretch>
        </p:blipFill>
        <p:spPr>
          <a:xfrm>
            <a:off x="5257800" y="457200"/>
            <a:ext cx="3503371" cy="3379622"/>
          </a:xfrm>
          <a:prstGeom prst="rect">
            <a:avLst/>
          </a:prstGeom>
        </p:spPr>
      </p:pic>
      <p:pic>
        <p:nvPicPr>
          <p:cNvPr id="4" name="Picture 3" descr="Shintake.jpg"/>
          <p:cNvPicPr>
            <a:picLocks noChangeAspect="1"/>
          </p:cNvPicPr>
          <p:nvPr/>
        </p:nvPicPr>
        <p:blipFill>
          <a:blip r:embed="rId4" cstate="print"/>
          <a:stretch>
            <a:fillRect/>
          </a:stretch>
        </p:blipFill>
        <p:spPr>
          <a:xfrm>
            <a:off x="5016401" y="4099560"/>
            <a:ext cx="3898999" cy="2377440"/>
          </a:xfrm>
          <a:prstGeom prst="rect">
            <a:avLst/>
          </a:prstGeom>
        </p:spPr>
      </p:pic>
      <p:sp>
        <p:nvSpPr>
          <p:cNvPr id="5" name="Title 4"/>
          <p:cNvSpPr>
            <a:spLocks noGrp="1"/>
          </p:cNvSpPr>
          <p:nvPr>
            <p:ph type="title"/>
          </p:nvPr>
        </p:nvSpPr>
        <p:spPr>
          <a:xfrm rot="10800000" flipV="1">
            <a:off x="594360" y="4023042"/>
            <a:ext cx="3749040" cy="2560320"/>
          </a:xfrm>
        </p:spPr>
        <p:txBody>
          <a:bodyPr>
            <a:normAutofit/>
          </a:bodyPr>
          <a:lstStyle/>
          <a:p>
            <a:r>
              <a:rPr lang="en-US" sz="2400" b="1" dirty="0" smtClean="0"/>
              <a:t>Final Focus Test Beam and</a:t>
            </a:r>
            <a:br>
              <a:rPr lang="en-US" sz="2400" b="1" dirty="0" smtClean="0"/>
            </a:br>
            <a:r>
              <a:rPr lang="en-US" sz="2400" b="1" dirty="0" smtClean="0"/>
              <a:t>Laser-Compton</a:t>
            </a:r>
            <a:br>
              <a:rPr lang="en-US" sz="2400" b="1" dirty="0" smtClean="0"/>
            </a:br>
            <a:r>
              <a:rPr lang="en-US" sz="2400" b="1" dirty="0" smtClean="0"/>
              <a:t>Fringe Monitor</a:t>
            </a:r>
            <a:br>
              <a:rPr lang="en-US" sz="2400" b="1" dirty="0" smtClean="0"/>
            </a:br>
            <a:r>
              <a:rPr lang="en-US" sz="2400" b="1" dirty="0" smtClean="0"/>
              <a:t>Measured sigma y of  about </a:t>
            </a:r>
            <a:r>
              <a:rPr lang="en-US" sz="2400" b="1" smtClean="0"/>
              <a:t>70 nm at </a:t>
            </a:r>
            <a:r>
              <a:rPr lang="en-US" sz="2400" b="1" dirty="0" smtClean="0"/>
              <a:t>48 </a:t>
            </a:r>
            <a:r>
              <a:rPr lang="en-US" sz="2400" b="1" dirty="0" err="1" smtClean="0"/>
              <a:t>GeV</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title"/>
          </p:nvPr>
        </p:nvSpPr>
        <p:spPr>
          <a:xfrm>
            <a:off x="1734344" y="0"/>
            <a:ext cx="5675312" cy="990600"/>
          </a:xfrm>
        </p:spPr>
        <p:txBody>
          <a:bodyPr>
            <a:normAutofit/>
          </a:bodyPr>
          <a:lstStyle/>
          <a:p>
            <a:r>
              <a:rPr lang="en-US" altLang="ja-JP" b="1" dirty="0" smtClean="0"/>
              <a:t>ATF/ATF2 AT KEK </a:t>
            </a:r>
            <a:endParaRPr lang="ja-JP" altLang="en-US" b="1" smtClean="0"/>
          </a:p>
        </p:txBody>
      </p:sp>
      <p:sp>
        <p:nvSpPr>
          <p:cNvPr id="2051" name="テキスト ボックス 4"/>
          <p:cNvSpPr txBox="1">
            <a:spLocks noChangeArrowheads="1"/>
          </p:cNvSpPr>
          <p:nvPr/>
        </p:nvSpPr>
        <p:spPr bwMode="auto">
          <a:xfrm>
            <a:off x="4929188" y="5715000"/>
            <a:ext cx="2714625" cy="369888"/>
          </a:xfrm>
          <a:prstGeom prst="rect">
            <a:avLst/>
          </a:prstGeom>
          <a:noFill/>
          <a:ln w="9525">
            <a:noFill/>
            <a:miter lim="800000"/>
            <a:headEnd/>
            <a:tailEnd/>
          </a:ln>
        </p:spPr>
        <p:txBody>
          <a:bodyPr>
            <a:spAutoFit/>
          </a:bodyPr>
          <a:lstStyle/>
          <a:p>
            <a:r>
              <a:rPr lang="en-US" altLang="ja-JP" b="1">
                <a:solidFill>
                  <a:srgbClr val="FF0000"/>
                </a:solidFill>
                <a:latin typeface="Calibri" pitchFamily="34" charset="0"/>
              </a:rPr>
              <a:t>Layout of ATF/ATF2</a:t>
            </a:r>
            <a:endParaRPr lang="ja-JP" altLang="en-US" b="1">
              <a:solidFill>
                <a:srgbClr val="FF0000"/>
              </a:solidFill>
              <a:latin typeface="Calibri" pitchFamily="34" charset="0"/>
            </a:endParaRPr>
          </a:p>
        </p:txBody>
      </p:sp>
      <p:sp>
        <p:nvSpPr>
          <p:cNvPr id="2052" name="テキスト ボックス 5"/>
          <p:cNvSpPr txBox="1">
            <a:spLocks noChangeArrowheads="1"/>
          </p:cNvSpPr>
          <p:nvPr/>
        </p:nvSpPr>
        <p:spPr bwMode="auto">
          <a:xfrm>
            <a:off x="428625" y="5786438"/>
            <a:ext cx="6000750" cy="923925"/>
          </a:xfrm>
          <a:prstGeom prst="rect">
            <a:avLst/>
          </a:prstGeom>
          <a:noFill/>
          <a:ln w="9525">
            <a:noFill/>
            <a:miter lim="800000"/>
            <a:headEnd/>
            <a:tailEnd/>
          </a:ln>
        </p:spPr>
        <p:txBody>
          <a:bodyPr>
            <a:spAutoFit/>
          </a:bodyPr>
          <a:lstStyle/>
          <a:p>
            <a:r>
              <a:rPr lang="en-US" altLang="ja-JP">
                <a:latin typeface="Calibri" pitchFamily="34" charset="0"/>
              </a:rPr>
              <a:t>Goals of ATF2</a:t>
            </a:r>
          </a:p>
          <a:p>
            <a:pPr>
              <a:buFont typeface="Arial" charset="0"/>
              <a:buChar char="•"/>
            </a:pPr>
            <a:r>
              <a:rPr lang="ja-JP" altLang="en-US">
                <a:latin typeface="Calibri" pitchFamily="34" charset="0"/>
              </a:rPr>
              <a:t>  </a:t>
            </a:r>
            <a:r>
              <a:rPr lang="en-US" altLang="ja-JP">
                <a:latin typeface="Calibri" pitchFamily="34" charset="0"/>
              </a:rPr>
              <a:t>focus the vertical beam size to 37 nm</a:t>
            </a:r>
          </a:p>
          <a:p>
            <a:pPr>
              <a:buFont typeface="Arial" charset="0"/>
              <a:buChar char="•"/>
            </a:pPr>
            <a:r>
              <a:rPr lang="ja-JP" altLang="en-US">
                <a:latin typeface="Calibri" pitchFamily="34" charset="0"/>
              </a:rPr>
              <a:t>  </a:t>
            </a:r>
            <a:r>
              <a:rPr lang="en-US" altLang="ja-JP">
                <a:latin typeface="Calibri" pitchFamily="34" charset="0"/>
              </a:rPr>
              <a:t>stabilize the vertical beam position in 2 nm resolution</a:t>
            </a:r>
            <a:endParaRPr lang="ja-JP" altLang="en-US">
              <a:latin typeface="Calibri" pitchFamily="34" charset="0"/>
            </a:endParaRPr>
          </a:p>
        </p:txBody>
      </p:sp>
      <p:sp>
        <p:nvSpPr>
          <p:cNvPr id="2053" name="テキスト ボックス 8"/>
          <p:cNvSpPr txBox="1">
            <a:spLocks noChangeArrowheads="1"/>
          </p:cNvSpPr>
          <p:nvPr/>
        </p:nvSpPr>
        <p:spPr bwMode="auto">
          <a:xfrm>
            <a:off x="500063" y="1428750"/>
            <a:ext cx="8286750" cy="646113"/>
          </a:xfrm>
          <a:prstGeom prst="rect">
            <a:avLst/>
          </a:prstGeom>
          <a:noFill/>
          <a:ln w="9525">
            <a:noFill/>
            <a:miter lim="800000"/>
            <a:headEnd/>
            <a:tailEnd/>
          </a:ln>
        </p:spPr>
        <p:txBody>
          <a:bodyPr>
            <a:spAutoFit/>
          </a:bodyPr>
          <a:lstStyle/>
          <a:p>
            <a:pPr>
              <a:buFont typeface="Arial" charset="0"/>
              <a:buChar char="•"/>
            </a:pPr>
            <a:r>
              <a:rPr lang="en-US" altLang="ja-JP">
                <a:latin typeface="Calibri" pitchFamily="34" charset="0"/>
              </a:rPr>
              <a:t> accelerate electron beam to 1.3 GeV</a:t>
            </a:r>
          </a:p>
          <a:p>
            <a:pPr>
              <a:buFont typeface="Arial" charset="0"/>
              <a:buChar char="•"/>
            </a:pPr>
            <a:r>
              <a:rPr lang="en-US" altLang="ja-JP">
                <a:latin typeface="Calibri" pitchFamily="34" charset="0"/>
              </a:rPr>
              <a:t> normalized </a:t>
            </a:r>
            <a:r>
              <a:rPr lang="en-US" altLang="ja-JP">
                <a:latin typeface="Symbol" pitchFamily="18" charset="2"/>
              </a:rPr>
              <a:t>ge</a:t>
            </a:r>
            <a:r>
              <a:rPr lang="en-US" altLang="ja-JP" baseline="-25000">
                <a:latin typeface="Calibri" pitchFamily="34" charset="0"/>
              </a:rPr>
              <a:t>y</a:t>
            </a:r>
            <a:r>
              <a:rPr lang="en-US" altLang="ja-JP">
                <a:latin typeface="Calibri" pitchFamily="34" charset="0"/>
              </a:rPr>
              <a:t> = 2.8 × 10</a:t>
            </a:r>
            <a:r>
              <a:rPr lang="en-US" altLang="ja-JP" baseline="30000">
                <a:latin typeface="Calibri" pitchFamily="34" charset="0"/>
              </a:rPr>
              <a:t>-8</a:t>
            </a:r>
            <a:r>
              <a:rPr lang="en-US" altLang="ja-JP">
                <a:latin typeface="Calibri" pitchFamily="34" charset="0"/>
              </a:rPr>
              <a:t> m</a:t>
            </a:r>
            <a:r>
              <a:rPr lang="ja-JP" altLang="en-US">
                <a:latin typeface="Calibri" pitchFamily="34" charset="0"/>
              </a:rPr>
              <a:t>・</a:t>
            </a:r>
            <a:r>
              <a:rPr lang="en-US" altLang="ja-JP">
                <a:latin typeface="Calibri" pitchFamily="34" charset="0"/>
              </a:rPr>
              <a:t>rad achieved in the Damping Ring</a:t>
            </a:r>
            <a:endParaRPr lang="ja-JP" altLang="en-US">
              <a:latin typeface="Calibri" pitchFamily="34" charset="0"/>
            </a:endParaRPr>
          </a:p>
        </p:txBody>
      </p:sp>
      <p:pic>
        <p:nvPicPr>
          <p:cNvPr id="2054" name="Picture 12" descr="C:\Users\yamanaka\Documents\Laboratory\Presentation\LCWS10\Slide\ATFLayout.gif"/>
          <p:cNvPicPr>
            <a:picLocks noChangeAspect="1" noChangeArrowheads="1"/>
          </p:cNvPicPr>
          <p:nvPr/>
        </p:nvPicPr>
        <p:blipFill>
          <a:blip r:embed="rId3" cstate="print"/>
          <a:srcRect/>
          <a:stretch>
            <a:fillRect/>
          </a:stretch>
        </p:blipFill>
        <p:spPr bwMode="auto">
          <a:xfrm>
            <a:off x="571500" y="2143125"/>
            <a:ext cx="7734300" cy="3590925"/>
          </a:xfrm>
          <a:prstGeom prst="rect">
            <a:avLst/>
          </a:prstGeom>
          <a:noFill/>
          <a:ln w="9525">
            <a:noFill/>
            <a:miter lim="800000"/>
            <a:headEnd/>
            <a:tailEnd/>
          </a:ln>
        </p:spPr>
      </p:pic>
      <p:sp>
        <p:nvSpPr>
          <p:cNvPr id="2055" name="テキスト ボックス 6"/>
          <p:cNvSpPr txBox="1">
            <a:spLocks noChangeArrowheads="1"/>
          </p:cNvSpPr>
          <p:nvPr/>
        </p:nvSpPr>
        <p:spPr bwMode="auto">
          <a:xfrm>
            <a:off x="500063" y="1143000"/>
            <a:ext cx="785812" cy="369888"/>
          </a:xfrm>
          <a:prstGeom prst="rect">
            <a:avLst/>
          </a:prstGeom>
          <a:noFill/>
          <a:ln w="9525">
            <a:noFill/>
            <a:miter lim="800000"/>
            <a:headEnd/>
            <a:tailEnd/>
          </a:ln>
        </p:spPr>
        <p:txBody>
          <a:bodyPr>
            <a:spAutoFit/>
          </a:bodyPr>
          <a:lstStyle/>
          <a:p>
            <a:r>
              <a:rPr lang="en-US" altLang="ja-JP" b="1">
                <a:latin typeface="Calibri" pitchFamily="34" charset="0"/>
              </a:rPr>
              <a:t>ATF</a:t>
            </a:r>
            <a:endParaRPr lang="ja-JP" altLang="en-US" b="1">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t>Broad Chronology</a:t>
            </a:r>
            <a:endParaRPr lang="en-US" sz="3600" b="1" dirty="0"/>
          </a:p>
        </p:txBody>
      </p:sp>
      <p:sp>
        <p:nvSpPr>
          <p:cNvPr id="3" name="Content Placeholder 2"/>
          <p:cNvSpPr>
            <a:spLocks noGrp="1"/>
          </p:cNvSpPr>
          <p:nvPr>
            <p:ph idx="1"/>
          </p:nvPr>
        </p:nvSpPr>
        <p:spPr>
          <a:xfrm>
            <a:off x="457200" y="1417637"/>
            <a:ext cx="8229600" cy="1935163"/>
          </a:xfrm>
        </p:spPr>
        <p:txBody>
          <a:bodyPr>
            <a:noAutofit/>
          </a:bodyPr>
          <a:lstStyle/>
          <a:p>
            <a:pPr>
              <a:buNone/>
            </a:pPr>
            <a:r>
              <a:rPr lang="en-US" sz="2000" b="1" dirty="0" smtClean="0"/>
              <a:t>Phase 1: The Early Years, 1979 – 1985</a:t>
            </a:r>
          </a:p>
          <a:p>
            <a:pPr>
              <a:buNone/>
            </a:pPr>
            <a:r>
              <a:rPr lang="en-US" sz="2000" b="1" dirty="0"/>
              <a:t>	</a:t>
            </a:r>
            <a:r>
              <a:rPr lang="en-US" sz="2000" b="1" dirty="0" smtClean="0"/>
              <a:t>RF Superconductivity (with M. </a:t>
            </a:r>
            <a:r>
              <a:rPr lang="en-US" sz="2000" b="1" dirty="0" err="1"/>
              <a:t>T</a:t>
            </a:r>
            <a:r>
              <a:rPr lang="en-US" sz="2000" b="1" dirty="0" err="1" smtClean="0"/>
              <a:t>igner</a:t>
            </a:r>
            <a:r>
              <a:rPr lang="en-US" sz="2000" b="1" dirty="0" smtClean="0"/>
              <a:t> at Cornell, and Y. Kojima at KEK) </a:t>
            </a:r>
          </a:p>
          <a:p>
            <a:pPr>
              <a:buNone/>
            </a:pPr>
            <a:r>
              <a:rPr lang="en-US" sz="2000" b="1" dirty="0"/>
              <a:t>	</a:t>
            </a:r>
            <a:r>
              <a:rPr lang="en-US" sz="2000" b="1" dirty="0" smtClean="0"/>
              <a:t>150 MW S-Band Klystron Program (with G. </a:t>
            </a:r>
            <a:r>
              <a:rPr lang="en-US" sz="2000" b="1" dirty="0" err="1" smtClean="0"/>
              <a:t>Konrad</a:t>
            </a:r>
            <a:r>
              <a:rPr lang="en-US" sz="2000" b="1" dirty="0" smtClean="0"/>
              <a:t> at SLAC, J. Tanaka at KEK, and Mitsubishi/Toshiba)</a:t>
            </a:r>
          </a:p>
          <a:p>
            <a:pPr>
              <a:buNone/>
            </a:pPr>
            <a:r>
              <a:rPr lang="en-US" sz="2000" b="1" dirty="0"/>
              <a:t>	</a:t>
            </a:r>
            <a:r>
              <a:rPr lang="en-US" sz="2000" b="1" dirty="0" smtClean="0"/>
              <a:t>Surface Physics for RF Sources and Klystron Windows</a:t>
            </a:r>
          </a:p>
          <a:p>
            <a:pPr>
              <a:buNone/>
            </a:pPr>
            <a:endParaRPr lang="en-US" sz="2000" b="1" dirty="0"/>
          </a:p>
          <a:p>
            <a:pPr>
              <a:buNone/>
            </a:pPr>
            <a:r>
              <a:rPr lang="en-US" sz="2000" b="1" dirty="0" smtClean="0"/>
              <a:t>Phase 2: 1986 – Present</a:t>
            </a:r>
          </a:p>
          <a:p>
            <a:pPr>
              <a:buNone/>
            </a:pPr>
            <a:r>
              <a:rPr lang="en-US" sz="2000" b="1" dirty="0"/>
              <a:t>	</a:t>
            </a:r>
            <a:r>
              <a:rPr lang="en-US" sz="2000" b="1" dirty="0" smtClean="0"/>
              <a:t>Linear Collider R&amp;D</a:t>
            </a:r>
          </a:p>
          <a:p>
            <a:pPr>
              <a:buNone/>
            </a:pPr>
            <a:r>
              <a:rPr lang="en-US" sz="2000" b="1" dirty="0"/>
              <a:t>	</a:t>
            </a:r>
            <a:r>
              <a:rPr lang="en-US" sz="2000" b="1" dirty="0" smtClean="0"/>
              <a:t>Annual HEP Meetings alternated between US and Japan, except for 1992 meeting in Kona, Hawaii</a:t>
            </a:r>
          </a:p>
          <a:p>
            <a:pPr>
              <a:buNone/>
            </a:pPr>
            <a:r>
              <a:rPr lang="en-US" sz="2000" b="1" dirty="0"/>
              <a:t>	</a:t>
            </a:r>
            <a:r>
              <a:rPr lang="en-US" sz="2000" b="1" dirty="0" smtClean="0"/>
              <a:t> Starting in 1987, Annual Collaboration LC Workshops alternated between KEK and SLAC</a:t>
            </a:r>
          </a:p>
          <a:p>
            <a:pPr>
              <a:buNone/>
            </a:pPr>
            <a:r>
              <a:rPr lang="en-US" sz="2000" b="1" dirty="0"/>
              <a:t>	</a:t>
            </a:r>
            <a:r>
              <a:rPr lang="en-US" sz="2000" b="1" dirty="0" smtClean="0"/>
              <a:t>June 1990: Sugawara and Richter decided to focus on 500 </a:t>
            </a:r>
            <a:r>
              <a:rPr lang="en-US" sz="2000" b="1" dirty="0" err="1" smtClean="0"/>
              <a:t>GeV</a:t>
            </a:r>
            <a:r>
              <a:rPr lang="en-US" sz="2000" b="1" dirty="0" smtClean="0"/>
              <a:t> </a:t>
            </a:r>
            <a:r>
              <a:rPr lang="en-US" sz="2000" b="1" dirty="0" err="1" smtClean="0"/>
              <a:t>c.m</a:t>
            </a:r>
            <a:r>
              <a:rPr lang="en-US" sz="2000" b="1" dirty="0" smtClean="0"/>
              <a:t>. LC </a:t>
            </a:r>
          </a:p>
          <a:p>
            <a:pPr>
              <a:buNone/>
            </a:pPr>
            <a:r>
              <a:rPr lang="en-US" sz="2000" b="1" dirty="0"/>
              <a:t>	</a:t>
            </a:r>
            <a:r>
              <a:rPr lang="en-US" sz="2000" b="1" dirty="0" smtClean="0"/>
              <a:t>between KEK and SLAC and speed up exchanges</a:t>
            </a:r>
          </a:p>
          <a:p>
            <a:pPr>
              <a:buNone/>
            </a:pPr>
            <a:r>
              <a:rPr lang="en-US" sz="2000" b="1" dirty="0"/>
              <a:t>	</a:t>
            </a:r>
            <a:r>
              <a:rPr lang="en-US" sz="2000" b="1" dirty="0" smtClean="0"/>
              <a:t> </a:t>
            </a:r>
          </a:p>
          <a:p>
            <a:pPr>
              <a:buNone/>
            </a:pPr>
            <a:r>
              <a:rPr lang="en-US" sz="2000" b="1" dirty="0"/>
              <a:t>	</a:t>
            </a:r>
            <a:endParaRPr lang="en-US" sz="2000" b="1" dirty="0" smtClean="0"/>
          </a:p>
          <a:p>
            <a:pPr>
              <a:buNone/>
            </a:pPr>
            <a:r>
              <a:rPr lang="en-US" sz="2000" b="1" dirty="0"/>
              <a:t>	</a:t>
            </a:r>
            <a:r>
              <a:rPr lang="en-US" sz="2000" b="1" dirty="0" smtClean="0"/>
              <a:t> </a:t>
            </a:r>
          </a:p>
          <a:p>
            <a:pPr>
              <a:buNone/>
            </a:pPr>
            <a:r>
              <a:rPr lang="en-US" sz="2000" b="1" dirty="0"/>
              <a:t>	</a:t>
            </a:r>
            <a:endParaRPr lang="en-US" sz="2000" b="1" dirty="0" smtClean="0"/>
          </a:p>
          <a:p>
            <a:pPr>
              <a:buNone/>
            </a:pPr>
            <a:endParaRPr lang="en-US" sz="2000" b="1" dirty="0" smtClean="0"/>
          </a:p>
          <a:p>
            <a:pPr>
              <a:buNone/>
            </a:pP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_18_figure02.jpg"/>
          <p:cNvPicPr>
            <a:picLocks noChangeAspect="1"/>
          </p:cNvPicPr>
          <p:nvPr/>
        </p:nvPicPr>
        <p:blipFill>
          <a:blip r:embed="rId2" cstate="print"/>
          <a:stretch>
            <a:fillRect/>
          </a:stretch>
        </p:blipFill>
        <p:spPr>
          <a:xfrm>
            <a:off x="1164336" y="2167128"/>
            <a:ext cx="6815328" cy="2523744"/>
          </a:xfrm>
          <a:prstGeom prst="rect">
            <a:avLst/>
          </a:prstGeom>
        </p:spPr>
      </p:pic>
      <p:sp>
        <p:nvSpPr>
          <p:cNvPr id="3" name="Title 2"/>
          <p:cNvSpPr>
            <a:spLocks noGrp="1"/>
          </p:cNvSpPr>
          <p:nvPr>
            <p:ph type="title"/>
          </p:nvPr>
        </p:nvSpPr>
        <p:spPr/>
        <p:txBody>
          <a:bodyPr>
            <a:normAutofit/>
          </a:bodyPr>
          <a:lstStyle/>
          <a:p>
            <a:r>
              <a:rPr lang="en-US" sz="3200" b="1" dirty="0" smtClean="0"/>
              <a:t>JLC-X/NLC Common Design</a:t>
            </a:r>
            <a:br>
              <a:rPr lang="en-US" sz="3200" b="1" dirty="0" smtClean="0"/>
            </a:br>
            <a:r>
              <a:rPr lang="en-US" sz="3200" b="1" dirty="0" smtClean="0"/>
              <a:t>in 2003 TRC Report </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_19_figure03.jpg"/>
          <p:cNvPicPr>
            <a:picLocks noChangeAspect="1"/>
          </p:cNvPicPr>
          <p:nvPr/>
        </p:nvPicPr>
        <p:blipFill>
          <a:blip r:embed="rId2" cstate="print"/>
          <a:stretch>
            <a:fillRect/>
          </a:stretch>
        </p:blipFill>
        <p:spPr>
          <a:xfrm>
            <a:off x="1246632" y="1371600"/>
            <a:ext cx="6650736" cy="5334000"/>
          </a:xfrm>
          <a:prstGeom prst="rect">
            <a:avLst/>
          </a:prstGeom>
        </p:spPr>
      </p:pic>
      <p:sp>
        <p:nvSpPr>
          <p:cNvPr id="3" name="Title 2"/>
          <p:cNvSpPr>
            <a:spLocks noGrp="1"/>
          </p:cNvSpPr>
          <p:nvPr>
            <p:ph type="title"/>
          </p:nvPr>
        </p:nvSpPr>
        <p:spPr/>
        <p:txBody>
          <a:bodyPr>
            <a:normAutofit/>
          </a:bodyPr>
          <a:lstStyle/>
          <a:p>
            <a:r>
              <a:rPr lang="en-US" sz="3200" b="1" dirty="0" smtClean="0"/>
              <a:t>KEK C-Band System Unit for LC </a:t>
            </a:r>
            <a:br>
              <a:rPr lang="en-US" sz="3200" b="1" dirty="0" smtClean="0"/>
            </a:br>
            <a:r>
              <a:rPr lang="en-US" sz="3200" b="1" dirty="0" smtClean="0"/>
              <a:t>in 2003 TRC Report  </a:t>
            </a:r>
            <a:endParaRPr lang="en-US" sz="3200" b="1" dirty="0"/>
          </a:p>
        </p:txBody>
      </p:sp>
      <p:sp>
        <p:nvSpPr>
          <p:cNvPr id="4" name="Rectangle 3"/>
          <p:cNvSpPr/>
          <p:nvPr/>
        </p:nvSpPr>
        <p:spPr>
          <a:xfrm>
            <a:off x="1600200" y="1447800"/>
            <a:ext cx="4343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n_10_photo04.jpg"/>
          <p:cNvPicPr>
            <a:picLocks noChangeAspect="1"/>
          </p:cNvPicPr>
          <p:nvPr/>
        </p:nvPicPr>
        <p:blipFill>
          <a:blip r:embed="rId2" cstate="print"/>
          <a:stretch>
            <a:fillRect/>
          </a:stretch>
        </p:blipFill>
        <p:spPr>
          <a:xfrm>
            <a:off x="4876800" y="457200"/>
            <a:ext cx="3818534" cy="2695651"/>
          </a:xfrm>
          <a:prstGeom prst="rect">
            <a:avLst/>
          </a:prstGeom>
        </p:spPr>
      </p:pic>
      <p:pic>
        <p:nvPicPr>
          <p:cNvPr id="7" name="Picture 6" descr="scan_11_photo05.jpg"/>
          <p:cNvPicPr>
            <a:picLocks noChangeAspect="1"/>
          </p:cNvPicPr>
          <p:nvPr/>
        </p:nvPicPr>
        <p:blipFill>
          <a:blip r:embed="rId3" cstate="print"/>
          <a:stretch>
            <a:fillRect/>
          </a:stretch>
        </p:blipFill>
        <p:spPr>
          <a:xfrm>
            <a:off x="838200" y="152400"/>
            <a:ext cx="2856586" cy="3760013"/>
          </a:xfrm>
          <a:prstGeom prst="rect">
            <a:avLst/>
          </a:prstGeom>
        </p:spPr>
      </p:pic>
      <p:pic>
        <p:nvPicPr>
          <p:cNvPr id="4" name="Picture 3" descr="scan_08_photo02.jpg"/>
          <p:cNvPicPr>
            <a:picLocks noChangeAspect="1"/>
          </p:cNvPicPr>
          <p:nvPr/>
        </p:nvPicPr>
        <p:blipFill>
          <a:blip r:embed="rId4" cstate="print"/>
          <a:stretch>
            <a:fillRect/>
          </a:stretch>
        </p:blipFill>
        <p:spPr>
          <a:xfrm>
            <a:off x="4953000" y="3810000"/>
            <a:ext cx="3862426" cy="2571293"/>
          </a:xfrm>
          <a:prstGeom prst="rect">
            <a:avLst/>
          </a:prstGeom>
        </p:spPr>
      </p:pic>
      <p:pic>
        <p:nvPicPr>
          <p:cNvPr id="5" name="Picture 4" descr="scan_09_photo03.jpg"/>
          <p:cNvPicPr>
            <a:picLocks noChangeAspect="1"/>
          </p:cNvPicPr>
          <p:nvPr/>
        </p:nvPicPr>
        <p:blipFill>
          <a:blip r:embed="rId5" cstate="print"/>
          <a:stretch>
            <a:fillRect/>
          </a:stretch>
        </p:blipFill>
        <p:spPr>
          <a:xfrm>
            <a:off x="304800" y="4038600"/>
            <a:ext cx="3814877" cy="2673706"/>
          </a:xfrm>
          <a:prstGeom prst="rect">
            <a:avLst/>
          </a:prstGeom>
        </p:spPr>
      </p:pic>
      <p:sp>
        <p:nvSpPr>
          <p:cNvPr id="8" name="Title 7"/>
          <p:cNvSpPr>
            <a:spLocks noGrp="1"/>
          </p:cNvSpPr>
          <p:nvPr>
            <p:ph type="title"/>
          </p:nvPr>
        </p:nvSpPr>
        <p:spPr>
          <a:xfrm>
            <a:off x="3048000" y="3276600"/>
            <a:ext cx="3200400" cy="457200"/>
          </a:xfrm>
        </p:spPr>
        <p:txBody>
          <a:bodyPr>
            <a:normAutofit/>
          </a:bodyPr>
          <a:lstStyle/>
          <a:p>
            <a:r>
              <a:rPr lang="en-US" sz="2400" b="1" dirty="0" smtClean="0"/>
              <a:t>Vignettes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b="1" dirty="0" smtClean="0"/>
              <a:t>The Fateful Decision!</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an_17_group2.jpg"/>
          <p:cNvPicPr>
            <a:picLocks noChangeAspect="1"/>
          </p:cNvPicPr>
          <p:nvPr/>
        </p:nvPicPr>
        <p:blipFill>
          <a:blip r:embed="rId2" cstate="print"/>
          <a:stretch>
            <a:fillRect/>
          </a:stretch>
        </p:blipFill>
        <p:spPr>
          <a:xfrm>
            <a:off x="1030224" y="1703832"/>
            <a:ext cx="7083552" cy="4925568"/>
          </a:xfrm>
          <a:prstGeom prst="rect">
            <a:avLst/>
          </a:prstGeom>
        </p:spPr>
      </p:pic>
      <p:sp>
        <p:nvSpPr>
          <p:cNvPr id="4" name="Title 3"/>
          <p:cNvSpPr>
            <a:spLocks noGrp="1"/>
          </p:cNvSpPr>
          <p:nvPr>
            <p:ph type="title"/>
          </p:nvPr>
        </p:nvSpPr>
        <p:spPr/>
        <p:txBody>
          <a:bodyPr>
            <a:normAutofit/>
          </a:bodyPr>
          <a:lstStyle/>
          <a:p>
            <a:r>
              <a:rPr lang="en-US" sz="3200" b="1" dirty="0" smtClean="0"/>
              <a:t>The 13 Cold Guys Sweating it Out</a:t>
            </a:r>
            <a:br>
              <a:rPr lang="en-US" sz="3200" b="1" dirty="0" smtClean="0"/>
            </a:br>
            <a:r>
              <a:rPr lang="en-US" sz="3200" b="1" dirty="0" smtClean="0"/>
              <a:t>August 11-13, 2004 in Korea</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smtClean="0"/>
              <a:t>Fast Forward to Today’s ILC</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822325" y="593725"/>
            <a:ext cx="4938713" cy="5578475"/>
          </a:xfrm>
          <a:prstGeom prst="rect">
            <a:avLst/>
          </a:prstGeom>
          <a:noFill/>
          <a:ln w="9525">
            <a:noFill/>
            <a:miter lim="800000"/>
            <a:headEnd/>
            <a:tailEnd/>
          </a:ln>
        </p:spPr>
      </p:pic>
      <p:pic>
        <p:nvPicPr>
          <p:cNvPr id="3075" name="Picture 4" descr="Marc Ross"/>
          <p:cNvPicPr>
            <a:picLocks noChangeAspect="1" noChangeArrowheads="1"/>
          </p:cNvPicPr>
          <p:nvPr/>
        </p:nvPicPr>
        <p:blipFill>
          <a:blip r:embed="rId3" cstate="print"/>
          <a:srcRect/>
          <a:stretch>
            <a:fillRect/>
          </a:stretch>
        </p:blipFill>
        <p:spPr bwMode="auto">
          <a:xfrm>
            <a:off x="6675438" y="960438"/>
            <a:ext cx="914400" cy="1189037"/>
          </a:xfrm>
          <a:prstGeom prst="rect">
            <a:avLst/>
          </a:prstGeom>
          <a:noFill/>
          <a:ln w="9525">
            <a:noFill/>
            <a:miter lim="800000"/>
            <a:headEnd/>
            <a:tailEnd/>
          </a:ln>
        </p:spPr>
      </p:pic>
      <p:pic>
        <p:nvPicPr>
          <p:cNvPr id="3076" name="Picture 6" descr="Nick Walker"/>
          <p:cNvPicPr>
            <a:picLocks noChangeAspect="1" noChangeArrowheads="1"/>
          </p:cNvPicPr>
          <p:nvPr/>
        </p:nvPicPr>
        <p:blipFill>
          <a:blip r:embed="rId4" cstate="print"/>
          <a:srcRect/>
          <a:stretch>
            <a:fillRect/>
          </a:stretch>
        </p:blipFill>
        <p:spPr bwMode="auto">
          <a:xfrm>
            <a:off x="6705600" y="2514600"/>
            <a:ext cx="914400" cy="1371600"/>
          </a:xfrm>
          <a:prstGeom prst="rect">
            <a:avLst/>
          </a:prstGeom>
          <a:noFill/>
          <a:ln w="9525">
            <a:noFill/>
            <a:miter lim="800000"/>
            <a:headEnd/>
            <a:tailEnd/>
          </a:ln>
        </p:spPr>
      </p:pic>
      <p:pic>
        <p:nvPicPr>
          <p:cNvPr id="3077" name="Picture 8" descr="Akira Yamamoto"/>
          <p:cNvPicPr>
            <a:picLocks noChangeAspect="1" noChangeArrowheads="1"/>
          </p:cNvPicPr>
          <p:nvPr/>
        </p:nvPicPr>
        <p:blipFill>
          <a:blip r:embed="rId5" cstate="print"/>
          <a:srcRect/>
          <a:stretch>
            <a:fillRect/>
          </a:stretch>
        </p:blipFill>
        <p:spPr bwMode="auto">
          <a:xfrm>
            <a:off x="6705600" y="4343400"/>
            <a:ext cx="1004887" cy="1431925"/>
          </a:xfrm>
          <a:prstGeom prst="rect">
            <a:avLst/>
          </a:prstGeom>
          <a:noFill/>
          <a:ln w="9525">
            <a:noFill/>
            <a:miter lim="800000"/>
            <a:headEnd/>
            <a:tailEnd/>
          </a:ln>
        </p:spPr>
      </p:pic>
      <p:pic>
        <p:nvPicPr>
          <p:cNvPr id="3078" name="Picture 9"/>
          <p:cNvPicPr>
            <a:picLocks noChangeAspect="1" noChangeArrowheads="1"/>
          </p:cNvPicPr>
          <p:nvPr/>
        </p:nvPicPr>
        <p:blipFill>
          <a:blip r:embed="rId6" cstate="print"/>
          <a:srcRect/>
          <a:stretch>
            <a:fillRect/>
          </a:stretch>
        </p:blipFill>
        <p:spPr bwMode="auto">
          <a:xfrm>
            <a:off x="822325" y="3703638"/>
            <a:ext cx="5121275" cy="1736725"/>
          </a:xfrm>
          <a:prstGeom prst="rect">
            <a:avLst/>
          </a:prstGeom>
          <a:noFill/>
          <a:ln w="9525">
            <a:noFill/>
            <a:miter lim="800000"/>
            <a:headEnd/>
            <a:tailEnd/>
          </a:ln>
        </p:spPr>
      </p:pic>
      <p:sp>
        <p:nvSpPr>
          <p:cNvPr id="3079" name="TextBox 6"/>
          <p:cNvSpPr txBox="1">
            <a:spLocks noChangeArrowheads="1"/>
          </p:cNvSpPr>
          <p:nvPr/>
        </p:nvSpPr>
        <p:spPr bwMode="auto">
          <a:xfrm>
            <a:off x="457200" y="0"/>
            <a:ext cx="7589838" cy="708025"/>
          </a:xfrm>
          <a:prstGeom prst="rect">
            <a:avLst/>
          </a:prstGeom>
          <a:noFill/>
          <a:ln w="9525">
            <a:noFill/>
            <a:miter lim="800000"/>
            <a:headEnd/>
            <a:tailEnd/>
          </a:ln>
        </p:spPr>
        <p:txBody>
          <a:bodyPr>
            <a:spAutoFit/>
          </a:bodyPr>
          <a:lstStyle/>
          <a:p>
            <a:r>
              <a:rPr lang="en-US" sz="4000" b="1">
                <a:solidFill>
                  <a:srgbClr val="00B0F0"/>
                </a:solidFill>
                <a:latin typeface="Calibri" pitchFamily="34" charset="0"/>
              </a:rPr>
              <a:t>   Present Status of R&amp;D Program</a:t>
            </a:r>
          </a:p>
        </p:txBody>
      </p:sp>
      <p:cxnSp>
        <p:nvCxnSpPr>
          <p:cNvPr id="9" name="Straight Arrow Connector 8"/>
          <p:cNvCxnSpPr/>
          <p:nvPr/>
        </p:nvCxnSpPr>
        <p:spPr>
          <a:xfrm rot="5400000" flipH="1" flipV="1">
            <a:off x="4937125" y="3886201"/>
            <a:ext cx="1006475"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5400000" flipH="1" flipV="1">
            <a:off x="5303838" y="4251325"/>
            <a:ext cx="731838" cy="7318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668963" y="5257800"/>
            <a:ext cx="63976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83" name="TextBox 15"/>
          <p:cNvSpPr txBox="1">
            <a:spLocks noChangeArrowheads="1"/>
          </p:cNvSpPr>
          <p:nvPr/>
        </p:nvSpPr>
        <p:spPr bwMode="auto">
          <a:xfrm>
            <a:off x="6858000" y="2149475"/>
            <a:ext cx="457200" cy="368300"/>
          </a:xfrm>
          <a:prstGeom prst="rect">
            <a:avLst/>
          </a:prstGeom>
          <a:noFill/>
          <a:ln w="9525">
            <a:noFill/>
            <a:miter lim="800000"/>
            <a:headEnd/>
            <a:tailEnd/>
          </a:ln>
        </p:spPr>
        <p:txBody>
          <a:bodyPr>
            <a:spAutoFit/>
          </a:bodyPr>
          <a:lstStyle/>
          <a:p>
            <a:r>
              <a:rPr lang="en-US">
                <a:solidFill>
                  <a:srgbClr val="C00000"/>
                </a:solidFill>
                <a:latin typeface="Calibri" pitchFamily="34" charset="0"/>
              </a:rPr>
              <a:t>US</a:t>
            </a:r>
          </a:p>
        </p:txBody>
      </p:sp>
      <p:sp>
        <p:nvSpPr>
          <p:cNvPr id="3084" name="TextBox 16"/>
          <p:cNvSpPr txBox="1">
            <a:spLocks noChangeArrowheads="1"/>
          </p:cNvSpPr>
          <p:nvPr/>
        </p:nvSpPr>
        <p:spPr bwMode="auto">
          <a:xfrm>
            <a:off x="6675438" y="3886200"/>
            <a:ext cx="1004887" cy="369888"/>
          </a:xfrm>
          <a:prstGeom prst="rect">
            <a:avLst/>
          </a:prstGeom>
          <a:noFill/>
          <a:ln w="9525">
            <a:noFill/>
            <a:miter lim="800000"/>
            <a:headEnd/>
            <a:tailEnd/>
          </a:ln>
        </p:spPr>
        <p:txBody>
          <a:bodyPr>
            <a:spAutoFit/>
          </a:bodyPr>
          <a:lstStyle/>
          <a:p>
            <a:r>
              <a:rPr lang="en-US">
                <a:solidFill>
                  <a:srgbClr val="C00000"/>
                </a:solidFill>
                <a:latin typeface="Calibri" pitchFamily="34" charset="0"/>
              </a:rPr>
              <a:t>EUROPE</a:t>
            </a:r>
          </a:p>
        </p:txBody>
      </p:sp>
      <p:sp>
        <p:nvSpPr>
          <p:cNvPr id="3085" name="TextBox 17"/>
          <p:cNvSpPr txBox="1">
            <a:spLocks noChangeArrowheads="1"/>
          </p:cNvSpPr>
          <p:nvPr/>
        </p:nvSpPr>
        <p:spPr bwMode="auto">
          <a:xfrm>
            <a:off x="6765925" y="5715000"/>
            <a:ext cx="1006475" cy="369888"/>
          </a:xfrm>
          <a:prstGeom prst="rect">
            <a:avLst/>
          </a:prstGeom>
          <a:noFill/>
          <a:ln w="9525">
            <a:noFill/>
            <a:miter lim="800000"/>
            <a:headEnd/>
            <a:tailEnd/>
          </a:ln>
        </p:spPr>
        <p:txBody>
          <a:bodyPr>
            <a:spAutoFit/>
          </a:bodyPr>
          <a:lstStyle/>
          <a:p>
            <a:r>
              <a:rPr lang="en-US">
                <a:solidFill>
                  <a:srgbClr val="C00000"/>
                </a:solidFill>
                <a:latin typeface="Calibri" pitchFamily="34" charset="0"/>
              </a:rPr>
              <a:t>JAPAN</a:t>
            </a:r>
          </a:p>
        </p:txBody>
      </p:sp>
      <p:sp>
        <p:nvSpPr>
          <p:cNvPr id="3086" name="TextBox 13"/>
          <p:cNvSpPr txBox="1">
            <a:spLocks noChangeArrowheads="1"/>
          </p:cNvSpPr>
          <p:nvPr/>
        </p:nvSpPr>
        <p:spPr bwMode="auto">
          <a:xfrm>
            <a:off x="274638" y="6080125"/>
            <a:ext cx="7497762" cy="369888"/>
          </a:xfrm>
          <a:prstGeom prst="rect">
            <a:avLst/>
          </a:prstGeom>
          <a:noFill/>
          <a:ln w="9525">
            <a:noFill/>
            <a:miter lim="800000"/>
            <a:headEnd/>
            <a:tailEnd/>
          </a:ln>
        </p:spPr>
        <p:txBody>
          <a:bodyPr>
            <a:spAutoFit/>
          </a:bodyPr>
          <a:lstStyle/>
          <a:p>
            <a:r>
              <a:rPr lang="en-US" b="1">
                <a:solidFill>
                  <a:srgbClr val="7030A0"/>
                </a:solidFill>
                <a:latin typeface="Calibri" pitchFamily="34" charset="0"/>
              </a:rPr>
              <a:t>     http://ilc-edmsdirect.desy.de/ilcedmsdirect/file.jsp?edmsid=*813385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0" y="0"/>
            <a:ext cx="9144000" cy="1035050"/>
          </a:xfrm>
        </p:spPr>
        <p:txBody>
          <a:bodyPr rtlCol="0">
            <a:normAutofit fontScale="90000"/>
          </a:bodyPr>
          <a:lstStyle/>
          <a:p>
            <a:pPr eaLnBrk="1" fontAlgn="auto" hangingPunct="1">
              <a:spcAft>
                <a:spcPts val="0"/>
              </a:spcAft>
              <a:defRPr/>
            </a:pPr>
            <a:r>
              <a:rPr lang="en-US" altLang="ja-JP" sz="3200" b="1" dirty="0" smtClean="0">
                <a:solidFill>
                  <a:srgbClr val="7030A0"/>
                </a:solidFill>
              </a:rPr>
              <a:t>Components of the SB2009 Design for Study and Review during 2010. </a:t>
            </a:r>
            <a:endParaRPr lang="en-US" altLang="ja-JP" sz="2000" b="1" dirty="0" smtClean="0">
              <a:solidFill>
                <a:srgbClr val="FF0000"/>
              </a:solidFill>
            </a:endParaRPr>
          </a:p>
        </p:txBody>
      </p:sp>
      <p:sp>
        <p:nvSpPr>
          <p:cNvPr id="24579" name="コンテンツ プレースホルダ 9"/>
          <p:cNvSpPr>
            <a:spLocks noGrp="1"/>
          </p:cNvSpPr>
          <p:nvPr>
            <p:ph idx="1"/>
          </p:nvPr>
        </p:nvSpPr>
        <p:spPr>
          <a:xfrm>
            <a:off x="6110288" y="1371600"/>
            <a:ext cx="2903537" cy="4800600"/>
          </a:xfrm>
          <a:solidFill>
            <a:srgbClr val="FFFF00"/>
          </a:solidFill>
        </p:spPr>
        <p:txBody>
          <a:bodyPr rtlCol="0">
            <a:normAutofit lnSpcReduction="10000"/>
          </a:bodyPr>
          <a:lstStyle/>
          <a:p>
            <a:pPr eaLnBrk="1" fontAlgn="auto" hangingPunct="1">
              <a:spcAft>
                <a:spcPts val="0"/>
              </a:spcAft>
              <a:buFont typeface="Wingdings" pitchFamily="2" charset="2"/>
              <a:buChar char="l"/>
              <a:defRPr/>
            </a:pPr>
            <a:r>
              <a:rPr lang="en-US" altLang="ja-JP" sz="1800" dirty="0" smtClean="0"/>
              <a:t>Single Tunnel for main </a:t>
            </a:r>
            <a:r>
              <a:rPr lang="en-US" altLang="ja-JP" sz="1800" dirty="0" err="1" smtClean="0"/>
              <a:t>linac</a:t>
            </a:r>
            <a:endParaRPr lang="en-US" altLang="ja-JP" sz="1200" dirty="0" smtClean="0"/>
          </a:p>
          <a:p>
            <a:pPr eaLnBrk="1" fontAlgn="auto" hangingPunct="1">
              <a:spcAft>
                <a:spcPts val="0"/>
              </a:spcAft>
              <a:buFont typeface="Wingdings" pitchFamily="2" charset="2"/>
              <a:buChar char="l"/>
              <a:defRPr/>
            </a:pPr>
            <a:r>
              <a:rPr lang="en-US" altLang="ja-JP" sz="1800" dirty="0" smtClean="0"/>
              <a:t>Move positron source to end of </a:t>
            </a:r>
            <a:r>
              <a:rPr lang="en-US" altLang="ja-JP" sz="1800" dirty="0" err="1" smtClean="0"/>
              <a:t>linac</a:t>
            </a:r>
            <a:r>
              <a:rPr lang="en-US" altLang="ja-JP" sz="1800" dirty="0" smtClean="0"/>
              <a:t> </a:t>
            </a:r>
            <a:endParaRPr lang="en-US" altLang="ja-JP" sz="1200" dirty="0" smtClean="0"/>
          </a:p>
          <a:p>
            <a:pPr eaLnBrk="1" fontAlgn="auto" hangingPunct="1">
              <a:spcAft>
                <a:spcPts val="0"/>
              </a:spcAft>
              <a:buFont typeface="Wingdings" pitchFamily="2" charset="2"/>
              <a:buChar char="l"/>
              <a:defRPr/>
            </a:pPr>
            <a:r>
              <a:rPr lang="en-US" altLang="ja-JP" sz="1800" dirty="0" smtClean="0"/>
              <a:t>Reduce number of bunches factor of two (lower power) </a:t>
            </a:r>
            <a:endParaRPr lang="en-US" altLang="ja-JP" sz="1200" dirty="0" smtClean="0"/>
          </a:p>
          <a:p>
            <a:pPr eaLnBrk="1" fontAlgn="auto" hangingPunct="1">
              <a:spcAft>
                <a:spcPts val="0"/>
              </a:spcAft>
              <a:buFont typeface="Wingdings" pitchFamily="2" charset="2"/>
              <a:buChar char="l"/>
              <a:defRPr/>
            </a:pPr>
            <a:r>
              <a:rPr lang="en-US" altLang="ja-JP" sz="1800" dirty="0" smtClean="0"/>
              <a:t> Reduce size of damping rings (3.2km)</a:t>
            </a:r>
          </a:p>
          <a:p>
            <a:pPr eaLnBrk="1" fontAlgn="auto" hangingPunct="1">
              <a:spcAft>
                <a:spcPts val="0"/>
              </a:spcAft>
              <a:buFont typeface="Wingdings" pitchFamily="2" charset="2"/>
              <a:buChar char="l"/>
              <a:defRPr/>
            </a:pPr>
            <a:r>
              <a:rPr lang="en-US" altLang="ja-JP" sz="1800" dirty="0" smtClean="0"/>
              <a:t>Re-evaluate optimum accelerating gradient</a:t>
            </a:r>
          </a:p>
          <a:p>
            <a:pPr eaLnBrk="1" fontAlgn="auto" hangingPunct="1">
              <a:spcAft>
                <a:spcPts val="0"/>
              </a:spcAft>
              <a:buFont typeface="Wingdings" pitchFamily="2" charset="2"/>
              <a:buChar char="l"/>
              <a:defRPr/>
            </a:pPr>
            <a:r>
              <a:rPr lang="en-US" altLang="ja-JP" sz="1800" dirty="0" smtClean="0"/>
              <a:t>Integrate central region</a:t>
            </a:r>
            <a:endParaRPr lang="en-US" altLang="ja-JP" sz="1200" dirty="0" smtClean="0"/>
          </a:p>
          <a:p>
            <a:pPr eaLnBrk="1" fontAlgn="auto" hangingPunct="1">
              <a:spcAft>
                <a:spcPts val="0"/>
              </a:spcAft>
              <a:buFont typeface="Wingdings" pitchFamily="2" charset="2"/>
              <a:buChar char="l"/>
              <a:defRPr/>
            </a:pPr>
            <a:r>
              <a:rPr lang="en-US" altLang="ja-JP" sz="1800" dirty="0" smtClean="0"/>
              <a:t>Single stage bunch compressor</a:t>
            </a:r>
          </a:p>
          <a:p>
            <a:pPr eaLnBrk="1" fontAlgn="auto" hangingPunct="1">
              <a:spcAft>
                <a:spcPts val="0"/>
              </a:spcAft>
              <a:buFont typeface="Wingdings" pitchFamily="2" charset="2"/>
              <a:buChar char="l"/>
              <a:defRPr/>
            </a:pPr>
            <a:r>
              <a:rPr lang="en-US" altLang="ja-JP" sz="1800" dirty="0" smtClean="0"/>
              <a:t>Site </a:t>
            </a:r>
            <a:r>
              <a:rPr lang="en-US" altLang="ja-JP" sz="1800" smtClean="0"/>
              <a:t>dependent optimization </a:t>
            </a:r>
            <a:endParaRPr lang="en-US" altLang="ja-JP" sz="1800" dirty="0" smtClean="0"/>
          </a:p>
          <a:p>
            <a:pPr eaLnBrk="1" fontAlgn="auto" hangingPunct="1">
              <a:spcAft>
                <a:spcPts val="0"/>
              </a:spcAft>
              <a:defRPr/>
            </a:pPr>
            <a:endParaRPr lang="ja-JP" altLang="en-US" smtClean="0"/>
          </a:p>
        </p:txBody>
      </p:sp>
      <p:pic>
        <p:nvPicPr>
          <p:cNvPr id="4100" name="Picture 5"/>
          <p:cNvPicPr>
            <a:picLocks noChangeAspect="1" noChangeArrowheads="1"/>
          </p:cNvPicPr>
          <p:nvPr/>
        </p:nvPicPr>
        <p:blipFill>
          <a:blip r:embed="rId2" cstate="print"/>
          <a:srcRect/>
          <a:stretch>
            <a:fillRect/>
          </a:stretch>
        </p:blipFill>
        <p:spPr bwMode="auto">
          <a:xfrm>
            <a:off x="139700" y="1193800"/>
            <a:ext cx="5873750" cy="5008563"/>
          </a:xfrm>
          <a:prstGeom prst="rect">
            <a:avLst/>
          </a:prstGeom>
          <a:noFill/>
          <a:ln w="9525">
            <a:solidFill>
              <a:srgbClr val="3366FF"/>
            </a:solidFill>
            <a:miter lim="800000"/>
            <a:headEnd/>
            <a:tailEnd/>
          </a:ln>
        </p:spPr>
      </p:pic>
      <p:sp>
        <p:nvSpPr>
          <p:cNvPr id="4101" name="Text Box 6"/>
          <p:cNvSpPr txBox="1">
            <a:spLocks noChangeArrowheads="1"/>
          </p:cNvSpPr>
          <p:nvPr/>
        </p:nvSpPr>
        <p:spPr bwMode="auto">
          <a:xfrm>
            <a:off x="330200" y="1468438"/>
            <a:ext cx="850900" cy="461962"/>
          </a:xfrm>
          <a:prstGeom prst="rect">
            <a:avLst/>
          </a:prstGeom>
          <a:solidFill>
            <a:srgbClr val="008000"/>
          </a:solidFill>
          <a:ln w="9525">
            <a:noFill/>
            <a:miter lim="800000"/>
            <a:headEnd/>
            <a:tailEnd/>
          </a:ln>
        </p:spPr>
        <p:txBody>
          <a:bodyPr wrap="none">
            <a:spAutoFit/>
          </a:bodyPr>
          <a:lstStyle/>
          <a:p>
            <a:r>
              <a:rPr lang="en-US" altLang="ja-JP" sz="2400" b="1">
                <a:solidFill>
                  <a:srgbClr val="FFFFFF"/>
                </a:solidFill>
                <a:latin typeface="Calibri" pitchFamily="34" charset="0"/>
                <a:ea typeface="Arial Unicode MS" pitchFamily="34" charset="-128"/>
                <a:cs typeface="Arial Unicode MS" pitchFamily="34" charset="-128"/>
              </a:rPr>
              <a:t>RDR</a:t>
            </a:r>
          </a:p>
        </p:txBody>
      </p:sp>
      <p:sp>
        <p:nvSpPr>
          <p:cNvPr id="4102" name="Text Box 7"/>
          <p:cNvSpPr txBox="1">
            <a:spLocks noChangeArrowheads="1"/>
          </p:cNvSpPr>
          <p:nvPr/>
        </p:nvSpPr>
        <p:spPr bwMode="auto">
          <a:xfrm>
            <a:off x="3084513" y="1468438"/>
            <a:ext cx="1296987" cy="461962"/>
          </a:xfrm>
          <a:prstGeom prst="rect">
            <a:avLst/>
          </a:prstGeom>
          <a:solidFill>
            <a:srgbClr val="FF0D0D"/>
          </a:solidFill>
          <a:ln w="9525">
            <a:noFill/>
            <a:miter lim="800000"/>
            <a:headEnd/>
            <a:tailEnd/>
          </a:ln>
        </p:spPr>
        <p:txBody>
          <a:bodyPr wrap="none">
            <a:spAutoFit/>
          </a:bodyPr>
          <a:lstStyle/>
          <a:p>
            <a:r>
              <a:rPr lang="en-US" altLang="ja-JP" sz="2400" b="1">
                <a:solidFill>
                  <a:srgbClr val="FFFFFF"/>
                </a:solidFill>
                <a:latin typeface="Calibri" pitchFamily="34" charset="0"/>
                <a:ea typeface="Arial Unicode MS" pitchFamily="34" charset="-128"/>
                <a:cs typeface="Arial Unicode MS" pitchFamily="34" charset="-128"/>
              </a:rPr>
              <a:t>SB2009</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733800" y="304800"/>
          <a:ext cx="4953000" cy="6172200"/>
        </p:xfrm>
        <a:graphic>
          <a:graphicData uri="http://schemas.openxmlformats.org/drawingml/2006/table">
            <a:tbl>
              <a:tblPr/>
              <a:tblGrid>
                <a:gridCol w="1500124"/>
                <a:gridCol w="329769"/>
                <a:gridCol w="551771"/>
                <a:gridCol w="465556"/>
                <a:gridCol w="482799"/>
                <a:gridCol w="482799"/>
                <a:gridCol w="482799"/>
                <a:gridCol w="174584"/>
                <a:gridCol w="482799"/>
              </a:tblGrid>
              <a:tr h="114300">
                <a:tc>
                  <a:txBody>
                    <a:bodyPr/>
                    <a:lstStyle/>
                    <a:p>
                      <a:pPr algn="l" fontAlgn="b"/>
                      <a:endParaRPr lang="en-US" sz="700" b="0" i="0" u="none" strike="noStrike" dirty="0">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1" u="none" strike="noStrike">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1" u="none" strike="noStrike">
                          <a:latin typeface="Times New Roman"/>
                        </a:rPr>
                        <a:t>upgrade</a:t>
                      </a:r>
                    </a:p>
                  </a:txBody>
                  <a:tcPr marL="45738" marR="0" marT="0" marB="0" anchor="b">
                    <a:lnL>
                      <a:noFill/>
                    </a:lnL>
                    <a:lnR>
                      <a:noFill/>
                    </a:lnR>
                    <a:lnT>
                      <a:noFill/>
                    </a:lnT>
                    <a:lnB w="6350" cap="flat" cmpd="sng" algn="ctr">
                      <a:solidFill>
                        <a:srgbClr val="000000"/>
                      </a:solidFill>
                      <a:prstDash val="solid"/>
                      <a:round/>
                      <a:headEnd type="none" w="med" len="med"/>
                      <a:tailEnd type="none" w="med" len="med"/>
                    </a:lnB>
                  </a:tcPr>
                </a:tc>
              </a:tr>
              <a:tr h="114300">
                <a:tc>
                  <a:txBody>
                    <a:bodyPr/>
                    <a:lstStyle/>
                    <a:p>
                      <a:pPr algn="l" fontAlgn="b"/>
                      <a:r>
                        <a:rPr lang="en-US" sz="700" b="1" i="0" u="none" strike="noStrike" dirty="0">
                          <a:latin typeface="Times New Roman"/>
                        </a:rPr>
                        <a:t>Centre-of-mass energy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1" u="none" strike="noStrike">
                          <a:latin typeface="Times New Roman"/>
                        </a:rPr>
                        <a:t>E</a:t>
                      </a:r>
                      <a:r>
                        <a:rPr lang="en-US" sz="700" b="1" i="1" u="none" strike="noStrike" baseline="-25000">
                          <a:latin typeface="Times New Roman"/>
                        </a:rPr>
                        <a:t>cm</a:t>
                      </a:r>
                      <a:r>
                        <a:rPr lang="en-US" sz="700" b="1" i="1" u="none" strike="noStrike">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latin typeface="Times New Roman"/>
                        </a:rPr>
                        <a:t>GeV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latin typeface="Times New Roman"/>
                        </a:rPr>
                        <a:t>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latin typeface="Times New Roman"/>
                        </a:rPr>
                        <a:t>250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latin typeface="Times New Roman"/>
                        </a:rPr>
                        <a:t>350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latin typeface="Times New Roman"/>
                        </a:rPr>
                        <a:t>500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latin typeface="Times New Roman"/>
                        </a:rPr>
                        <a:t>1000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300">
                <a:tc>
                  <a:txBody>
                    <a:bodyPr/>
                    <a:lstStyle/>
                    <a:p>
                      <a:pPr algn="l" fontAlgn="b"/>
                      <a:r>
                        <a:rPr lang="en-US" sz="700" b="0" i="0" u="none" strike="noStrike">
                          <a:latin typeface="Times New Roman"/>
                        </a:rPr>
                        <a:t>Beam energy</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1" u="none" strike="noStrike">
                          <a:latin typeface="Times New Roman"/>
                        </a:rPr>
                        <a:t>E</a:t>
                      </a:r>
                      <a:r>
                        <a:rPr lang="en-US" sz="700" b="0" i="1" u="none" strike="noStrike" baseline="-25000">
                          <a:latin typeface="Times New Roman"/>
                        </a:rPr>
                        <a:t>beam</a:t>
                      </a:r>
                      <a:r>
                        <a:rPr lang="en-US" sz="700" b="0" i="1" u="none" strike="noStrike">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latin typeface="Times New Roman"/>
                        </a:rPr>
                        <a:t>GeV</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latin typeface="Times New Roman"/>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latin typeface="Times New Roman"/>
                        </a:rPr>
                        <a:t>125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latin typeface="Times New Roman"/>
                        </a:rPr>
                        <a:t>175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latin typeface="Times New Roman"/>
                        </a:rPr>
                        <a:t>250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latin typeface="Times New Roman"/>
                        </a:rPr>
                        <a:t>500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14300">
                <a:tc>
                  <a:txBody>
                    <a:bodyPr/>
                    <a:lstStyle/>
                    <a:p>
                      <a:pPr algn="l" fontAlgn="b"/>
                      <a:r>
                        <a:rPr lang="en-US" sz="700" b="0" i="0" u="none" strike="noStrike">
                          <a:latin typeface="Times New Roman"/>
                        </a:rPr>
                        <a:t>Lorentz factor</a:t>
                      </a:r>
                    </a:p>
                  </a:txBody>
                  <a:tcPr marL="0" marR="0" marT="0" marB="0" anchor="b">
                    <a:lnL>
                      <a:noFill/>
                    </a:lnL>
                    <a:lnR>
                      <a:noFill/>
                    </a:lnR>
                    <a:lnT>
                      <a:noFill/>
                    </a:lnT>
                    <a:lnB>
                      <a:noFill/>
                    </a:lnB>
                  </a:tcPr>
                </a:tc>
                <a:tc>
                  <a:txBody>
                    <a:bodyPr/>
                    <a:lstStyle/>
                    <a:p>
                      <a:pPr algn="l" fontAlgn="b"/>
                      <a:r>
                        <a:rPr lang="en-US" sz="700" b="0" i="1" u="none" strike="noStrike">
                          <a:latin typeface="Symbol"/>
                        </a:rPr>
                        <a:t>g</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1.96E+05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2.45E+05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3.42E+05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4.89E+05</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9.78E+05</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Collision rate</a:t>
                      </a:r>
                    </a:p>
                  </a:txBody>
                  <a:tcPr marL="0" marR="0" marT="0" marB="0" anchor="b">
                    <a:lnL>
                      <a:noFill/>
                    </a:lnL>
                    <a:lnR>
                      <a:noFill/>
                    </a:lnR>
                    <a:lnT>
                      <a:noFill/>
                    </a:lnT>
                    <a:lnB>
                      <a:noFill/>
                    </a:lnB>
                  </a:tcPr>
                </a:tc>
                <a:tc>
                  <a:txBody>
                    <a:bodyPr/>
                    <a:lstStyle/>
                    <a:p>
                      <a:pPr algn="l" fontAlgn="b"/>
                      <a:r>
                        <a:rPr lang="en-US" sz="700" b="0" i="1" u="none" strike="noStrike">
                          <a:latin typeface="Times New Roman"/>
                        </a:rPr>
                        <a:t>f</a:t>
                      </a:r>
                      <a:r>
                        <a:rPr lang="en-US" sz="700" b="0" i="1" u="none" strike="noStrike" baseline="-25000">
                          <a:latin typeface="Times New Roman"/>
                        </a:rPr>
                        <a:t>rep</a:t>
                      </a:r>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Hz</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4</a:t>
                      </a:r>
                    </a:p>
                  </a:txBody>
                  <a:tcPr marL="0" marR="0" marT="0" marB="0" anchor="b">
                    <a:lnL>
                      <a:noFill/>
                    </a:lnL>
                    <a:lnR>
                      <a:noFill/>
                    </a:lnR>
                    <a:lnT>
                      <a:noFill/>
                    </a:lnT>
                    <a:lnB>
                      <a:noFill/>
                    </a:lnB>
                  </a:tcPr>
                </a:tc>
              </a:tr>
              <a:tr h="114300">
                <a:tc>
                  <a:txBody>
                    <a:bodyPr/>
                    <a:lstStyle/>
                    <a:p>
                      <a:pPr algn="l" fontAlgn="b"/>
                      <a:r>
                        <a:rPr lang="en-US" sz="700" b="0" i="0" u="none" strike="noStrike" dirty="0">
                          <a:latin typeface="Times New Roman"/>
                        </a:rPr>
                        <a:t>Electron </a:t>
                      </a:r>
                      <a:r>
                        <a:rPr lang="en-US" sz="700" b="0" i="0" u="none" strike="noStrike" dirty="0" err="1">
                          <a:latin typeface="Times New Roman"/>
                        </a:rPr>
                        <a:t>linac</a:t>
                      </a:r>
                      <a:r>
                        <a:rPr lang="en-US" sz="700" b="0" i="0" u="none" strike="noStrike" dirty="0">
                          <a:latin typeface="Times New Roman"/>
                        </a:rPr>
                        <a:t> rate</a:t>
                      </a:r>
                    </a:p>
                  </a:txBody>
                  <a:tcPr marL="0" marR="0" marT="0" marB="0" anchor="b">
                    <a:lnL>
                      <a:noFill/>
                    </a:lnL>
                    <a:lnR>
                      <a:noFill/>
                    </a:lnR>
                    <a:lnT>
                      <a:noFill/>
                    </a:lnT>
                    <a:lnB>
                      <a:noFill/>
                    </a:lnB>
                  </a:tcPr>
                </a:tc>
                <a:tc>
                  <a:txBody>
                    <a:bodyPr/>
                    <a:lstStyle/>
                    <a:p>
                      <a:pPr algn="l" fontAlgn="b"/>
                      <a:r>
                        <a:rPr lang="en-US" sz="700" b="0" i="1" u="none" strike="noStrike">
                          <a:latin typeface="Times New Roman"/>
                        </a:rPr>
                        <a:t>f</a:t>
                      </a:r>
                      <a:r>
                        <a:rPr lang="en-US" sz="700" b="0" i="1" u="none" strike="noStrike" baseline="-25000">
                          <a:latin typeface="Times New Roman"/>
                        </a:rPr>
                        <a:t>linac</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r>
                        <a:rPr lang="en-US" sz="700" b="0" i="0" u="none" strike="noStrike">
                          <a:latin typeface="Times New Roman"/>
                        </a:rPr>
                        <a:t>Hz</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4</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Number of bunches</a:t>
                      </a:r>
                    </a:p>
                  </a:txBody>
                  <a:tcPr marL="0" marR="0" marT="0" marB="0" anchor="b">
                    <a:lnL>
                      <a:noFill/>
                    </a:lnL>
                    <a:lnR>
                      <a:noFill/>
                    </a:lnR>
                    <a:lnT>
                      <a:noFill/>
                    </a:lnT>
                    <a:lnB>
                      <a:noFill/>
                    </a:lnB>
                  </a:tcPr>
                </a:tc>
                <a:tc>
                  <a:txBody>
                    <a:bodyPr/>
                    <a:lstStyle/>
                    <a:p>
                      <a:pPr algn="l" fontAlgn="b"/>
                      <a:r>
                        <a:rPr lang="en-US" sz="700" b="0" i="1" u="none" strike="noStrike">
                          <a:latin typeface="Times New Roman"/>
                        </a:rPr>
                        <a:t>n</a:t>
                      </a:r>
                      <a:r>
                        <a:rPr lang="en-US" sz="700" b="0" i="1" u="none" strike="noStrike" baseline="-25000">
                          <a:latin typeface="Times New Roman"/>
                        </a:rPr>
                        <a:t>b</a:t>
                      </a:r>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1312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1312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1312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1312</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2625</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Electron bunch population</a:t>
                      </a:r>
                    </a:p>
                  </a:txBody>
                  <a:tcPr marL="0" marR="0" marT="0" marB="0" anchor="b">
                    <a:lnL>
                      <a:noFill/>
                    </a:lnL>
                    <a:lnR>
                      <a:noFill/>
                    </a:lnR>
                    <a:lnT>
                      <a:noFill/>
                    </a:lnT>
                    <a:lnB>
                      <a:noFill/>
                    </a:lnB>
                  </a:tcPr>
                </a:tc>
                <a:tc>
                  <a:txBody>
                    <a:bodyPr/>
                    <a:lstStyle/>
                    <a:p>
                      <a:pPr algn="l" fontAlgn="b"/>
                      <a:r>
                        <a:rPr lang="en-US" sz="700" b="0" i="1" u="none" strike="noStrike">
                          <a:latin typeface="Times New Roman"/>
                        </a:rPr>
                        <a:t>N</a:t>
                      </a:r>
                      <a:r>
                        <a:rPr lang="en-US" sz="700" b="0" i="1" u="none" strike="noStrike" baseline="-25000">
                          <a:latin typeface="Times New Roman"/>
                        </a:rPr>
                        <a:t>-</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r>
                        <a:rPr lang="en-US" sz="700" b="0" i="0" u="none" strike="noStrike">
                          <a:latin typeface="Times New Roman"/>
                        </a:rPr>
                        <a:t>×10</a:t>
                      </a:r>
                      <a:r>
                        <a:rPr lang="en-US" sz="700" b="0" i="0" u="none" strike="noStrike" baseline="30000">
                          <a:latin typeface="Times New Roman"/>
                        </a:rPr>
                        <a:t>10</a:t>
                      </a:r>
                      <a:r>
                        <a:rPr lang="en-US" sz="700" b="0" i="0" u="none" strike="noStrike">
                          <a:latin typeface="Times New Roman"/>
                        </a:rPr>
                        <a:t> </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Positron bunch population</a:t>
                      </a:r>
                    </a:p>
                  </a:txBody>
                  <a:tcPr marL="0" marR="0" marT="0" marB="0" anchor="b">
                    <a:lnL>
                      <a:noFill/>
                    </a:lnL>
                    <a:lnR>
                      <a:noFill/>
                    </a:lnR>
                    <a:lnT>
                      <a:noFill/>
                    </a:lnT>
                    <a:lnB>
                      <a:noFill/>
                    </a:lnB>
                  </a:tcPr>
                </a:tc>
                <a:tc>
                  <a:txBody>
                    <a:bodyPr/>
                    <a:lstStyle/>
                    <a:p>
                      <a:pPr algn="l" fontAlgn="b"/>
                      <a:r>
                        <a:rPr lang="en-US" sz="700" b="0" i="1" u="none" strike="noStrike">
                          <a:latin typeface="Times New Roman"/>
                        </a:rPr>
                        <a:t>N</a:t>
                      </a:r>
                      <a:r>
                        <a:rPr lang="en-US" sz="700" b="0" i="1" u="none" strike="noStrike" baseline="-25000">
                          <a:latin typeface="Times New Roman"/>
                        </a:rPr>
                        <a:t>+</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r>
                        <a:rPr lang="en-US" sz="700" b="0" i="0" u="none" strike="noStrike">
                          <a:latin typeface="Times New Roman"/>
                        </a:rPr>
                        <a:t>×10</a:t>
                      </a:r>
                      <a:r>
                        <a:rPr lang="en-US" sz="700" b="0" i="0" u="none" strike="noStrike" baseline="30000">
                          <a:latin typeface="Times New Roman"/>
                        </a:rPr>
                        <a:t>10</a:t>
                      </a:r>
                      <a:r>
                        <a:rPr lang="en-US" sz="700" b="0" i="0" u="none" strike="noStrike">
                          <a:latin typeface="Times New Roman"/>
                        </a:rPr>
                        <a:t> </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2</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Bunch seperation</a:t>
                      </a:r>
                    </a:p>
                  </a:txBody>
                  <a:tcPr marL="0" marR="0" marT="0" marB="0" anchor="b">
                    <a:lnL>
                      <a:noFill/>
                    </a:lnL>
                    <a:lnR>
                      <a:noFill/>
                    </a:lnR>
                    <a:lnT>
                      <a:noFill/>
                    </a:lnT>
                    <a:lnB>
                      <a:noFill/>
                    </a:lnB>
                  </a:tcPr>
                </a:tc>
                <a:tc>
                  <a:txBody>
                    <a:bodyPr/>
                    <a:lstStyle/>
                    <a:p>
                      <a:pPr algn="l" fontAlgn="b"/>
                      <a:r>
                        <a:rPr lang="en-US" sz="700" b="0" i="1" u="none" strike="noStrike">
                          <a:latin typeface="Symbol"/>
                        </a:rPr>
                        <a:t>D</a:t>
                      </a:r>
                      <a:r>
                        <a:rPr lang="en-US" sz="700" b="0" i="1" u="none" strike="noStrike">
                          <a:latin typeface="Times New Roman"/>
                        </a:rPr>
                        <a:t>t</a:t>
                      </a:r>
                      <a:r>
                        <a:rPr lang="en-US" sz="700" b="0" i="1" u="none" strike="noStrike" baseline="-25000">
                          <a:latin typeface="Times New Roman"/>
                        </a:rPr>
                        <a:t>b</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ns</a:t>
                      </a:r>
                    </a:p>
                  </a:txBody>
                  <a:tcPr marL="0" marR="0" marT="0" marB="0" anchor="b">
                    <a:lnL>
                      <a:noFill/>
                    </a:lnL>
                    <a:lnR>
                      <a:noFill/>
                    </a:lnR>
                    <a:lnT>
                      <a:noFill/>
                    </a:lnT>
                    <a:lnB>
                      <a:noFill/>
                    </a:lnB>
                  </a:tcPr>
                </a:tc>
                <a:tc>
                  <a:txBody>
                    <a:bodyPr/>
                    <a:lstStyle/>
                    <a:p>
                      <a:pPr algn="r" fontAlgn="b"/>
                      <a:r>
                        <a:rPr lang="en-US" sz="700" b="0" i="0" u="none" strike="noStrike">
                          <a:latin typeface="Times New Roman"/>
                        </a:rPr>
                        <a:t>740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740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740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740</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356</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Bunch seperation ×</a:t>
                      </a:r>
                      <a:r>
                        <a:rPr lang="en-US" sz="700" b="0" i="1" u="none" strike="noStrike">
                          <a:latin typeface="Times New Roman"/>
                        </a:rPr>
                        <a:t>f</a:t>
                      </a:r>
                      <a:r>
                        <a:rPr lang="en-US" sz="700" b="0" i="0" u="none" strike="noStrike" baseline="-25000">
                          <a:latin typeface="Times New Roman"/>
                        </a:rPr>
                        <a:t>RF</a:t>
                      </a:r>
                      <a:r>
                        <a:rPr lang="en-US" sz="700" b="0" i="0" u="none" strike="noStrike">
                          <a:latin typeface="Times New Roman"/>
                        </a:rPr>
                        <a:t> </a:t>
                      </a:r>
                    </a:p>
                  </a:txBody>
                  <a:tcPr marL="0" marR="0" marT="0" marB="0" anchor="b">
                    <a:lnL>
                      <a:noFill/>
                    </a:lnL>
                    <a:lnR>
                      <a:noFill/>
                    </a:lnR>
                    <a:lnT>
                      <a:noFill/>
                    </a:lnT>
                    <a:lnB>
                      <a:noFill/>
                    </a:lnB>
                  </a:tcPr>
                </a:tc>
                <a:tc gridSpan="2">
                  <a:txBody>
                    <a:bodyPr/>
                    <a:lstStyle/>
                    <a:p>
                      <a:pPr algn="l" fontAlgn="b"/>
                      <a:r>
                        <a:rPr lang="en-US" sz="700" b="0" i="1" u="none" strike="noStrike">
                          <a:latin typeface="Symbol"/>
                        </a:rPr>
                        <a:t>D</a:t>
                      </a:r>
                      <a:r>
                        <a:rPr lang="en-US" sz="700" b="0" i="1" u="none" strike="noStrike">
                          <a:latin typeface="Times New Roman"/>
                        </a:rPr>
                        <a:t>t</a:t>
                      </a:r>
                      <a:r>
                        <a:rPr lang="en-US" sz="700" b="0" i="1" u="none" strike="noStrike" baseline="-25000">
                          <a:latin typeface="Times New Roman"/>
                        </a:rPr>
                        <a:t>b </a:t>
                      </a:r>
                      <a:r>
                        <a:rPr lang="en-US" sz="700" b="0" i="1" u="none" strike="noStrike">
                          <a:latin typeface="Times New Roman"/>
                        </a:rPr>
                        <a:t>f</a:t>
                      </a:r>
                      <a:r>
                        <a:rPr lang="en-US" sz="700" b="0" i="0" u="none" strike="noStrike" baseline="-25000">
                          <a:latin typeface="Times New Roman"/>
                        </a:rPr>
                        <a:t>RF</a:t>
                      </a:r>
                      <a:r>
                        <a:rPr lang="en-US" sz="700" b="0" i="0" u="none" strike="noStrike">
                          <a:latin typeface="Times New Roman"/>
                        </a:rPr>
                        <a:t> </a:t>
                      </a:r>
                      <a:endParaRPr lang="en-US" sz="700" b="0" i="1" u="none" strike="noStrike">
                        <a:latin typeface="Symbol"/>
                      </a:endParaRP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700" b="0" i="0" u="none" strike="noStrike">
                          <a:latin typeface="Times New Roman"/>
                        </a:rPr>
                        <a:t>962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962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962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962</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463</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Pulse current</a:t>
                      </a:r>
                    </a:p>
                  </a:txBody>
                  <a:tcPr marL="0" marR="0" marT="0" marB="0" anchor="b">
                    <a:lnL>
                      <a:noFill/>
                    </a:lnL>
                    <a:lnR>
                      <a:noFill/>
                    </a:lnR>
                    <a:lnT>
                      <a:noFill/>
                    </a:lnT>
                    <a:lnB>
                      <a:noFill/>
                    </a:lnB>
                  </a:tcPr>
                </a:tc>
                <a:tc>
                  <a:txBody>
                    <a:bodyPr/>
                    <a:lstStyle/>
                    <a:p>
                      <a:pPr algn="l" fontAlgn="b"/>
                      <a:r>
                        <a:rPr lang="en-US" sz="700" b="0" i="1" u="none" strike="noStrike">
                          <a:latin typeface="Times New Roman"/>
                        </a:rPr>
                        <a:t>I</a:t>
                      </a:r>
                      <a:r>
                        <a:rPr lang="en-US" sz="700" b="0" i="1" u="none" strike="noStrike" baseline="-25000">
                          <a:latin typeface="Times New Roman"/>
                        </a:rPr>
                        <a:t>beam</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r>
                        <a:rPr lang="en-US" sz="700" b="0" i="0" u="none" strike="noStrike">
                          <a:latin typeface="Times New Roman"/>
                        </a:rPr>
                        <a:t>mA</a:t>
                      </a:r>
                    </a:p>
                  </a:txBody>
                  <a:tcPr marL="0" marR="0" marT="0" marB="0" anchor="b">
                    <a:lnL>
                      <a:noFill/>
                    </a:lnL>
                    <a:lnR>
                      <a:noFill/>
                    </a:lnR>
                    <a:lnT>
                      <a:noFill/>
                    </a:lnT>
                    <a:lnB>
                      <a:noFill/>
                    </a:lnB>
                  </a:tcPr>
                </a:tc>
                <a:tc>
                  <a:txBody>
                    <a:bodyPr/>
                    <a:lstStyle/>
                    <a:p>
                      <a:pPr algn="r" fontAlgn="b"/>
                      <a:r>
                        <a:rPr lang="en-US" sz="700" b="0" i="0" u="none" strike="noStrike">
                          <a:latin typeface="Times New Roman"/>
                        </a:rPr>
                        <a:t>4.33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4.33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4.33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4.33</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9.00</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RMS bunch length</a:t>
                      </a:r>
                    </a:p>
                  </a:txBody>
                  <a:tcPr marL="0" marR="0" marT="0" marB="0" anchor="b">
                    <a:lnL>
                      <a:noFill/>
                    </a:lnL>
                    <a:lnR>
                      <a:noFill/>
                    </a:lnR>
                    <a:lnT>
                      <a:noFill/>
                    </a:lnT>
                    <a:lnB>
                      <a:noFill/>
                    </a:lnB>
                  </a:tcPr>
                </a:tc>
                <a:tc>
                  <a:txBody>
                    <a:bodyPr/>
                    <a:lstStyle/>
                    <a:p>
                      <a:pPr algn="l" fontAlgn="b"/>
                      <a:r>
                        <a:rPr lang="en-US" sz="700" b="0" i="1" u="none" strike="noStrike">
                          <a:latin typeface="Symbol"/>
                        </a:rPr>
                        <a:t>s</a:t>
                      </a:r>
                      <a:r>
                        <a:rPr lang="en-US" sz="700" b="0" i="1" u="none" strike="noStrike" baseline="-25000">
                          <a:latin typeface="Times New Roman"/>
                        </a:rPr>
                        <a:t>z</a:t>
                      </a:r>
                      <a:r>
                        <a:rPr lang="en-US" sz="700" b="0" i="1" u="none" strike="noStrike">
                          <a:latin typeface="Times New Roman"/>
                        </a:rPr>
                        <a:t> </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mm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0.3</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0.3</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Electron RMS energy spread</a:t>
                      </a:r>
                    </a:p>
                  </a:txBody>
                  <a:tcPr marL="0" marR="0" marT="0" marB="0" anchor="b">
                    <a:lnL>
                      <a:noFill/>
                    </a:lnL>
                    <a:lnR>
                      <a:noFill/>
                    </a:lnR>
                    <a:lnT>
                      <a:noFill/>
                    </a:lnT>
                    <a:lnB>
                      <a:noFill/>
                    </a:lnB>
                  </a:tcPr>
                </a:tc>
                <a:tc>
                  <a:txBody>
                    <a:bodyPr/>
                    <a:lstStyle/>
                    <a:p>
                      <a:pPr algn="l" fontAlgn="b"/>
                      <a:r>
                        <a:rPr lang="en-US" sz="700" b="0" i="1" u="none" strike="noStrike">
                          <a:latin typeface="Symbol"/>
                        </a:rPr>
                        <a:t>D</a:t>
                      </a:r>
                      <a:r>
                        <a:rPr lang="en-US" sz="700" b="0" i="1" u="none" strike="noStrike">
                          <a:latin typeface="Times New Roman"/>
                        </a:rPr>
                        <a:t>p/p</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0.22</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0.22</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0.22</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0.21</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0.11</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Positron RMS energy spread</a:t>
                      </a:r>
                    </a:p>
                  </a:txBody>
                  <a:tcPr marL="0" marR="0" marT="0" marB="0" anchor="b">
                    <a:lnL>
                      <a:noFill/>
                    </a:lnL>
                    <a:lnR>
                      <a:noFill/>
                    </a:lnR>
                    <a:lnT>
                      <a:noFill/>
                    </a:lnT>
                    <a:lnB>
                      <a:noFill/>
                    </a:lnB>
                  </a:tcPr>
                </a:tc>
                <a:tc>
                  <a:txBody>
                    <a:bodyPr/>
                    <a:lstStyle/>
                    <a:p>
                      <a:pPr algn="l" fontAlgn="b"/>
                      <a:r>
                        <a:rPr lang="en-US" sz="700" b="0" i="1" u="none" strike="noStrike">
                          <a:latin typeface="Symbol"/>
                        </a:rPr>
                        <a:t>D</a:t>
                      </a:r>
                      <a:r>
                        <a:rPr lang="en-US" sz="700" b="0" i="1" u="none" strike="noStrike">
                          <a:latin typeface="Times New Roman"/>
                        </a:rPr>
                        <a:t>p/p</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0.17</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0.14</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0.10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0.07</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0.04</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Electron polarisation</a:t>
                      </a:r>
                    </a:p>
                  </a:txBody>
                  <a:tcPr marL="0" marR="0" marT="0" marB="0" anchor="b">
                    <a:lnL>
                      <a:noFill/>
                    </a:lnL>
                    <a:lnR>
                      <a:noFill/>
                    </a:lnR>
                    <a:lnT>
                      <a:noFill/>
                    </a:lnT>
                    <a:lnB>
                      <a:noFill/>
                    </a:lnB>
                  </a:tcPr>
                </a:tc>
                <a:tc>
                  <a:txBody>
                    <a:bodyPr/>
                    <a:lstStyle/>
                    <a:p>
                      <a:pPr algn="l" fontAlgn="b"/>
                      <a:r>
                        <a:rPr lang="en-US" sz="700" b="0" i="1" u="none" strike="noStrike">
                          <a:latin typeface="Times New Roman"/>
                        </a:rPr>
                        <a:t>P</a:t>
                      </a:r>
                      <a:r>
                        <a:rPr lang="en-US" sz="700" b="0" i="1" u="none" strike="noStrike" baseline="-25000">
                          <a:latin typeface="Times New Roman"/>
                        </a:rPr>
                        <a:t>-</a:t>
                      </a:r>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80</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80</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80</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80</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80</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Positron polarisation</a:t>
                      </a:r>
                    </a:p>
                  </a:txBody>
                  <a:tcPr marL="0" marR="0" marT="0" marB="0" anchor="b">
                    <a:lnL>
                      <a:noFill/>
                    </a:lnL>
                    <a:lnR>
                      <a:noFill/>
                    </a:lnR>
                    <a:lnT>
                      <a:noFill/>
                    </a:lnT>
                    <a:lnB>
                      <a:noFill/>
                    </a:lnB>
                  </a:tcPr>
                </a:tc>
                <a:tc>
                  <a:txBody>
                    <a:bodyPr/>
                    <a:lstStyle/>
                    <a:p>
                      <a:pPr algn="l" fontAlgn="b"/>
                      <a:r>
                        <a:rPr lang="en-US" sz="700" b="0" i="1" u="none" strike="noStrike">
                          <a:latin typeface="Times New Roman"/>
                        </a:rPr>
                        <a:t>P</a:t>
                      </a:r>
                      <a:r>
                        <a:rPr lang="en-US" sz="700" b="0" i="1" u="none" strike="noStrike" baseline="-25000">
                          <a:latin typeface="Times New Roman"/>
                        </a:rPr>
                        <a:t>+</a:t>
                      </a:r>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31</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31</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29</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22</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22</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Symbo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Horizontal emittance (linac exit)</a:t>
                      </a:r>
                    </a:p>
                  </a:txBody>
                  <a:tcPr marL="0" marR="0" marT="0" marB="0" anchor="b">
                    <a:lnL>
                      <a:noFill/>
                    </a:lnL>
                    <a:lnR>
                      <a:noFill/>
                    </a:lnR>
                    <a:lnT>
                      <a:noFill/>
                    </a:lnT>
                    <a:lnB>
                      <a:noFill/>
                    </a:lnB>
                  </a:tcPr>
                </a:tc>
                <a:tc>
                  <a:txBody>
                    <a:bodyPr/>
                    <a:lstStyle/>
                    <a:p>
                      <a:pPr algn="l" fontAlgn="b"/>
                      <a:r>
                        <a:rPr lang="en-US" sz="700" b="0" i="1" u="none" strike="noStrike">
                          <a:latin typeface="Symbol"/>
                        </a:rPr>
                        <a:t>ge</a:t>
                      </a:r>
                      <a:r>
                        <a:rPr lang="en-US" sz="700" b="0" i="1" u="none" strike="noStrike" baseline="-25000">
                          <a:latin typeface="Times New Roman"/>
                        </a:rPr>
                        <a:t>x</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Symbol"/>
                        </a:rPr>
                        <a:t>m</a:t>
                      </a:r>
                      <a:r>
                        <a:rPr lang="en-US" sz="700" b="0" i="0" u="none" strike="noStrike">
                          <a:latin typeface="Times New Roman"/>
                        </a:rPr>
                        <a:t>m</a:t>
                      </a:r>
                      <a:endParaRPr lang="en-US" sz="700" b="0" i="0" u="none" strike="noStrike">
                        <a:latin typeface="Symbol"/>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Vertical emittance (linac exit)</a:t>
                      </a:r>
                    </a:p>
                  </a:txBody>
                  <a:tcPr marL="0" marR="0" marT="0" marB="0" anchor="b">
                    <a:lnL>
                      <a:noFill/>
                    </a:lnL>
                    <a:lnR>
                      <a:noFill/>
                    </a:lnR>
                    <a:lnT>
                      <a:noFill/>
                    </a:lnT>
                    <a:lnB>
                      <a:noFill/>
                    </a:lnB>
                  </a:tcPr>
                </a:tc>
                <a:tc>
                  <a:txBody>
                    <a:bodyPr/>
                    <a:lstStyle/>
                    <a:p>
                      <a:pPr algn="l" fontAlgn="b"/>
                      <a:r>
                        <a:rPr lang="en-US" sz="700" b="0" i="1" u="none" strike="noStrike">
                          <a:latin typeface="Symbol"/>
                        </a:rPr>
                        <a:t>ge</a:t>
                      </a:r>
                      <a:r>
                        <a:rPr lang="en-US" sz="700" b="0" i="1" u="none" strike="noStrike" baseline="-25000">
                          <a:latin typeface="Times New Roman"/>
                        </a:rPr>
                        <a:t>y</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nm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35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35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35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35</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35</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IP horizontal beta function</a:t>
                      </a:r>
                    </a:p>
                  </a:txBody>
                  <a:tcPr marL="0" marR="0" marT="0" marB="0" anchor="b">
                    <a:lnL>
                      <a:noFill/>
                    </a:lnL>
                    <a:lnR>
                      <a:noFill/>
                    </a:lnR>
                    <a:lnT>
                      <a:noFill/>
                    </a:lnT>
                    <a:lnB>
                      <a:noFill/>
                    </a:lnB>
                  </a:tcPr>
                </a:tc>
                <a:tc>
                  <a:txBody>
                    <a:bodyPr/>
                    <a:lstStyle/>
                    <a:p>
                      <a:pPr algn="l" fontAlgn="b"/>
                      <a:r>
                        <a:rPr lang="en-US" sz="700" b="0" i="1" u="none" strike="noStrike">
                          <a:latin typeface="Symbol"/>
                        </a:rPr>
                        <a:t>b</a:t>
                      </a:r>
                      <a:r>
                        <a:rPr lang="en-US" sz="700" b="0" i="1" u="none" strike="noStrike" baseline="-25000">
                          <a:latin typeface="Times New Roman"/>
                        </a:rPr>
                        <a:t>x</a:t>
                      </a:r>
                      <a:r>
                        <a:rPr lang="en-US" sz="700" b="0" i="1" u="none" strike="noStrike">
                          <a:latin typeface="Times New Roman"/>
                        </a:rPr>
                        <a:t>*</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mm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16</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11</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30</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IP vertical beta function (no TF)</a:t>
                      </a:r>
                    </a:p>
                  </a:txBody>
                  <a:tcPr marL="0" marR="0" marT="0" marB="0" anchor="b">
                    <a:lnL>
                      <a:noFill/>
                    </a:lnL>
                    <a:lnR>
                      <a:noFill/>
                    </a:lnR>
                    <a:lnT>
                      <a:noFill/>
                    </a:lnT>
                    <a:lnB>
                      <a:noFill/>
                    </a:lnB>
                  </a:tcPr>
                </a:tc>
                <a:tc>
                  <a:txBody>
                    <a:bodyPr/>
                    <a:lstStyle/>
                    <a:p>
                      <a:pPr algn="l" fontAlgn="b"/>
                      <a:r>
                        <a:rPr lang="en-US" sz="700" b="0" i="1" u="none" strike="noStrike">
                          <a:latin typeface="Symbol"/>
                        </a:rPr>
                        <a:t>b</a:t>
                      </a:r>
                      <a:r>
                        <a:rPr lang="en-US" sz="700" b="0" i="1" u="none" strike="noStrike" baseline="-25000">
                          <a:latin typeface="Times New Roman"/>
                        </a:rPr>
                        <a:t>y</a:t>
                      </a:r>
                      <a:r>
                        <a:rPr lang="en-US" sz="700" b="0" i="1" u="none" strike="noStrike">
                          <a:latin typeface="Times New Roman"/>
                        </a:rPr>
                        <a:t>*</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mm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0.48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0.48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0.48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0.48</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0.30</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IP vertical beta function (TF)</a:t>
                      </a:r>
                    </a:p>
                  </a:txBody>
                  <a:tcPr marL="0" marR="0" marT="0" marB="0" anchor="b">
                    <a:lnL>
                      <a:noFill/>
                    </a:lnL>
                    <a:lnR>
                      <a:noFill/>
                    </a:lnR>
                    <a:lnT>
                      <a:noFill/>
                    </a:lnT>
                    <a:lnB>
                      <a:noFill/>
                    </a:lnB>
                  </a:tcPr>
                </a:tc>
                <a:tc>
                  <a:txBody>
                    <a:bodyPr/>
                    <a:lstStyle/>
                    <a:p>
                      <a:pPr algn="l" fontAlgn="b"/>
                      <a:r>
                        <a:rPr lang="en-US" sz="700" b="0" i="1" u="none" strike="noStrike">
                          <a:latin typeface="Symbol"/>
                        </a:rPr>
                        <a:t>b</a:t>
                      </a:r>
                      <a:r>
                        <a:rPr lang="en-US" sz="700" b="0" i="1" u="none" strike="noStrike" baseline="-25000">
                          <a:latin typeface="Times New Roman"/>
                        </a:rPr>
                        <a:t>y</a:t>
                      </a:r>
                      <a:r>
                        <a:rPr lang="en-US" sz="700" b="0" i="1" u="none" strike="noStrike">
                          <a:latin typeface="Times New Roman"/>
                        </a:rPr>
                        <a:t>*</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mm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IP RMS horizontal beam size</a:t>
                      </a:r>
                    </a:p>
                  </a:txBody>
                  <a:tcPr marL="0" marR="0" marT="0" marB="0" anchor="b">
                    <a:lnL>
                      <a:noFill/>
                    </a:lnL>
                    <a:lnR>
                      <a:noFill/>
                    </a:lnR>
                    <a:lnT>
                      <a:noFill/>
                    </a:lnT>
                    <a:lnB>
                      <a:noFill/>
                    </a:lnB>
                  </a:tcPr>
                </a:tc>
                <a:tc>
                  <a:txBody>
                    <a:bodyPr/>
                    <a:lstStyle/>
                    <a:p>
                      <a:pPr algn="l" fontAlgn="b"/>
                      <a:r>
                        <a:rPr lang="en-US" sz="700" b="0" i="1" u="none" strike="noStrike">
                          <a:latin typeface="Symbol"/>
                        </a:rPr>
                        <a:t>s</a:t>
                      </a:r>
                      <a:r>
                        <a:rPr lang="en-US" sz="700" b="0" i="1" u="none" strike="noStrike" baseline="-25000">
                          <a:latin typeface="Times New Roman"/>
                        </a:rPr>
                        <a:t>x</a:t>
                      </a:r>
                      <a:r>
                        <a:rPr lang="en-US" sz="700" b="0" i="1" u="none" strike="noStrike">
                          <a:latin typeface="Times New Roman"/>
                        </a:rPr>
                        <a:t>*</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nm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904</a:t>
                      </a:r>
                    </a:p>
                  </a:txBody>
                  <a:tcPr marL="0" marR="0" marT="0" marB="0" anchor="b">
                    <a:lnL>
                      <a:noFill/>
                    </a:lnL>
                    <a:lnR>
                      <a:noFill/>
                    </a:lnR>
                    <a:lnT>
                      <a:noFill/>
                    </a:lnT>
                    <a:lnB>
                      <a:noFill/>
                    </a:lnB>
                  </a:tcPr>
                </a:tc>
                <a:tc>
                  <a:txBody>
                    <a:bodyPr/>
                    <a:lstStyle/>
                    <a:p>
                      <a:pPr algn="r" fontAlgn="b"/>
                      <a:r>
                        <a:rPr lang="en-US" sz="700" b="0" i="0" u="none" strike="noStrike">
                          <a:latin typeface="Times New Roman"/>
                        </a:rPr>
                        <a:t>700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662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474</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554</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IP RMS veritcal beam size (no TF)</a:t>
                      </a:r>
                    </a:p>
                  </a:txBody>
                  <a:tcPr marL="0" marR="0" marT="0" marB="0" anchor="b">
                    <a:lnL>
                      <a:noFill/>
                    </a:lnL>
                    <a:lnR>
                      <a:noFill/>
                    </a:lnR>
                    <a:lnT>
                      <a:noFill/>
                    </a:lnT>
                    <a:lnB>
                      <a:noFill/>
                    </a:lnB>
                  </a:tcPr>
                </a:tc>
                <a:tc>
                  <a:txBody>
                    <a:bodyPr/>
                    <a:lstStyle/>
                    <a:p>
                      <a:pPr algn="l" fontAlgn="b"/>
                      <a:r>
                        <a:rPr lang="en-US" sz="700" b="0" i="1" u="none" strike="noStrike">
                          <a:latin typeface="Symbol"/>
                        </a:rPr>
                        <a:t>s</a:t>
                      </a:r>
                      <a:r>
                        <a:rPr lang="en-US" sz="700" b="0" i="1" u="none" strike="noStrike" baseline="-25000">
                          <a:latin typeface="Times New Roman"/>
                        </a:rPr>
                        <a:t>y</a:t>
                      </a:r>
                      <a:r>
                        <a:rPr lang="en-US" sz="700" b="0" i="1" u="none" strike="noStrike">
                          <a:latin typeface="Times New Roman"/>
                        </a:rPr>
                        <a:t>*</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nm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9.3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8.3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7.0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5.9</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3.3</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IP RMS veritcal beam size (TF)</a:t>
                      </a:r>
                    </a:p>
                  </a:txBody>
                  <a:tcPr marL="0" marR="0" marT="0" marB="0" anchor="b">
                    <a:lnL>
                      <a:noFill/>
                    </a:lnL>
                    <a:lnR>
                      <a:noFill/>
                    </a:lnR>
                    <a:lnT>
                      <a:noFill/>
                    </a:lnT>
                    <a:lnB>
                      <a:noFill/>
                    </a:lnB>
                  </a:tcPr>
                </a:tc>
                <a:tc>
                  <a:txBody>
                    <a:bodyPr/>
                    <a:lstStyle/>
                    <a:p>
                      <a:pPr algn="l" fontAlgn="b"/>
                      <a:r>
                        <a:rPr lang="en-US" sz="700" b="0" i="1" u="none" strike="noStrike">
                          <a:latin typeface="Symbol"/>
                        </a:rPr>
                        <a:t>s</a:t>
                      </a:r>
                      <a:r>
                        <a:rPr lang="en-US" sz="700" b="0" i="1" u="none" strike="noStrike" baseline="-25000">
                          <a:latin typeface="Times New Roman"/>
                        </a:rPr>
                        <a:t>y</a:t>
                      </a:r>
                      <a:r>
                        <a:rPr lang="en-US" sz="700" b="0" i="1" u="none" strike="noStrike">
                          <a:latin typeface="Times New Roman"/>
                        </a:rPr>
                        <a:t>*</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nm</a:t>
                      </a:r>
                    </a:p>
                  </a:txBody>
                  <a:tcPr marL="0" marR="0" marT="0" marB="0" anchor="b">
                    <a:lnL>
                      <a:noFill/>
                    </a:lnL>
                    <a:lnR>
                      <a:noFill/>
                    </a:lnR>
                    <a:lnT>
                      <a:noFill/>
                    </a:lnT>
                    <a:lnB>
                      <a:noFill/>
                    </a:lnB>
                  </a:tcPr>
                </a:tc>
                <a:tc>
                  <a:txBody>
                    <a:bodyPr/>
                    <a:lstStyle/>
                    <a:p>
                      <a:pPr algn="r" fontAlgn="b"/>
                      <a:r>
                        <a:rPr lang="en-US" sz="700" b="0" i="0" u="none" strike="noStrike">
                          <a:latin typeface="Times New Roman"/>
                        </a:rPr>
                        <a:t>6.0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4.5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3.8</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2.7</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Horizontal distruption parameter</a:t>
                      </a:r>
                    </a:p>
                  </a:txBody>
                  <a:tcPr marL="0" marR="0" marT="0" marB="0" anchor="b">
                    <a:lnL>
                      <a:noFill/>
                    </a:lnL>
                    <a:lnR>
                      <a:noFill/>
                    </a:lnR>
                    <a:lnT>
                      <a:noFill/>
                    </a:lnT>
                    <a:lnB>
                      <a:noFill/>
                    </a:lnB>
                  </a:tcPr>
                </a:tc>
                <a:tc>
                  <a:txBody>
                    <a:bodyPr/>
                    <a:lstStyle/>
                    <a:p>
                      <a:pPr algn="l" fontAlgn="b"/>
                      <a:r>
                        <a:rPr lang="en-US" sz="700" b="0" i="1" u="none" strike="noStrike">
                          <a:latin typeface="Times New Roman"/>
                        </a:rPr>
                        <a:t>D</a:t>
                      </a:r>
                      <a:r>
                        <a:rPr lang="en-US" sz="700" b="0" i="1" u="none" strike="noStrike" baseline="-25000">
                          <a:latin typeface="Times New Roman"/>
                        </a:rPr>
                        <a:t>x</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0.3</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0.1</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Vertical disruption parameter</a:t>
                      </a:r>
                    </a:p>
                  </a:txBody>
                  <a:tcPr marL="0" marR="0" marT="0" marB="0" anchor="b">
                    <a:lnL>
                      <a:noFill/>
                    </a:lnL>
                    <a:lnR>
                      <a:noFill/>
                    </a:lnR>
                    <a:lnT>
                      <a:noFill/>
                    </a:lnT>
                    <a:lnB>
                      <a:noFill/>
                    </a:lnB>
                  </a:tcPr>
                </a:tc>
                <a:tc>
                  <a:txBody>
                    <a:bodyPr/>
                    <a:lstStyle/>
                    <a:p>
                      <a:pPr algn="l" fontAlgn="b"/>
                      <a:r>
                        <a:rPr lang="en-US" sz="700" b="0" i="1" u="none" strike="noStrike">
                          <a:latin typeface="Times New Roman"/>
                        </a:rPr>
                        <a:t>D</a:t>
                      </a:r>
                      <a:r>
                        <a:rPr lang="en-US" sz="700" b="0" i="1" u="none" strike="noStrike" baseline="-25000">
                          <a:latin typeface="Times New Roman"/>
                        </a:rPr>
                        <a:t>y</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20.7</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23.8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21.3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24.9</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19.2</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Horizontal enhancement factor</a:t>
                      </a:r>
                    </a:p>
                  </a:txBody>
                  <a:tcPr marL="0" marR="0" marT="0" marB="0" anchor="b">
                    <a:lnL>
                      <a:noFill/>
                    </a:lnL>
                    <a:lnR>
                      <a:noFill/>
                    </a:lnR>
                    <a:lnT>
                      <a:noFill/>
                    </a:lnT>
                    <a:lnB>
                      <a:noFill/>
                    </a:lnB>
                  </a:tcPr>
                </a:tc>
                <a:tc>
                  <a:txBody>
                    <a:bodyPr/>
                    <a:lstStyle/>
                    <a:p>
                      <a:pPr algn="l" fontAlgn="b"/>
                      <a:r>
                        <a:rPr lang="en-US" sz="700" b="0" i="1" u="none" strike="noStrike">
                          <a:latin typeface="Times New Roman"/>
                        </a:rPr>
                        <a:t>H</a:t>
                      </a:r>
                      <a:r>
                        <a:rPr lang="en-US" sz="700" b="0" i="1" u="none" strike="noStrike" baseline="-25000">
                          <a:latin typeface="Times New Roman"/>
                        </a:rPr>
                        <a:t>Dx</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1.1</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1.1</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1.1</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1.2</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1.0</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Vertical enhancement factor</a:t>
                      </a:r>
                    </a:p>
                  </a:txBody>
                  <a:tcPr marL="0" marR="0" marT="0" marB="0" anchor="b">
                    <a:lnL>
                      <a:noFill/>
                    </a:lnL>
                    <a:lnR>
                      <a:noFill/>
                    </a:lnR>
                    <a:lnT>
                      <a:noFill/>
                    </a:lnT>
                    <a:lnB>
                      <a:noFill/>
                    </a:lnB>
                  </a:tcPr>
                </a:tc>
                <a:tc>
                  <a:txBody>
                    <a:bodyPr/>
                    <a:lstStyle/>
                    <a:p>
                      <a:pPr algn="l" fontAlgn="b"/>
                      <a:r>
                        <a:rPr lang="en-US" sz="700" b="0" i="1" u="none" strike="noStrike">
                          <a:latin typeface="Times New Roman"/>
                        </a:rPr>
                        <a:t>H</a:t>
                      </a:r>
                      <a:r>
                        <a:rPr lang="en-US" sz="700" b="0" i="1" u="none" strike="noStrike" baseline="-25000">
                          <a:latin typeface="Times New Roman"/>
                        </a:rPr>
                        <a:t>Dy</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5.7</a:t>
                      </a:r>
                    </a:p>
                  </a:txBody>
                  <a:tcPr marL="0" marR="0" marT="0" marB="0" anchor="b">
                    <a:lnL>
                      <a:noFill/>
                    </a:lnL>
                    <a:lnR>
                      <a:noFill/>
                    </a:lnR>
                    <a:lnT>
                      <a:noFill/>
                    </a:lnT>
                    <a:lnB>
                      <a:noFill/>
                    </a:lnB>
                  </a:tcPr>
                </a:tc>
                <a:tc>
                  <a:txBody>
                    <a:bodyPr/>
                    <a:lstStyle/>
                    <a:p>
                      <a:pPr algn="r" fontAlgn="b"/>
                      <a:r>
                        <a:rPr lang="en-US" sz="700" b="0" i="0" u="none" strike="noStrike">
                          <a:latin typeface="Times New Roman"/>
                        </a:rPr>
                        <a:t>6.0</a:t>
                      </a:r>
                    </a:p>
                  </a:txBody>
                  <a:tcPr marL="0" marR="0" marT="0" marB="0" anchor="b">
                    <a:lnL>
                      <a:noFill/>
                    </a:lnL>
                    <a:lnR>
                      <a:noFill/>
                    </a:lnR>
                    <a:lnT>
                      <a:noFill/>
                    </a:lnT>
                    <a:lnB>
                      <a:noFill/>
                    </a:lnB>
                  </a:tcPr>
                </a:tc>
                <a:tc>
                  <a:txBody>
                    <a:bodyPr/>
                    <a:lstStyle/>
                    <a:p>
                      <a:pPr algn="r" fontAlgn="b"/>
                      <a:r>
                        <a:rPr lang="en-US" sz="700" b="0" i="0" u="none" strike="noStrike">
                          <a:latin typeface="Times New Roman"/>
                        </a:rPr>
                        <a:t>5.8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6.1</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3.6</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Total enhancement factor</a:t>
                      </a:r>
                    </a:p>
                  </a:txBody>
                  <a:tcPr marL="0" marR="0" marT="0" marB="0" anchor="b">
                    <a:lnL>
                      <a:noFill/>
                    </a:lnL>
                    <a:lnR>
                      <a:noFill/>
                    </a:lnR>
                    <a:lnT>
                      <a:noFill/>
                    </a:lnT>
                    <a:lnB>
                      <a:noFill/>
                    </a:lnB>
                  </a:tcPr>
                </a:tc>
                <a:tc>
                  <a:txBody>
                    <a:bodyPr/>
                    <a:lstStyle/>
                    <a:p>
                      <a:pPr algn="l" fontAlgn="b"/>
                      <a:r>
                        <a:rPr lang="en-US" sz="700" b="0" i="1" u="none" strike="noStrike">
                          <a:latin typeface="Times New Roman"/>
                        </a:rPr>
                        <a:t>H</a:t>
                      </a:r>
                      <a:r>
                        <a:rPr lang="en-US" sz="700" b="0" i="1" u="none" strike="noStrike" baseline="-25000">
                          <a:latin typeface="Times New Roman"/>
                        </a:rPr>
                        <a:t>D</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1.9</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2.0</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1.5</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Geometric luminosity</a:t>
                      </a:r>
                    </a:p>
                  </a:txBody>
                  <a:tcPr marL="0" marR="0" marT="0" marB="0" anchor="b">
                    <a:lnL>
                      <a:noFill/>
                    </a:lnL>
                    <a:lnR>
                      <a:noFill/>
                    </a:lnR>
                    <a:lnT>
                      <a:noFill/>
                    </a:lnT>
                    <a:lnB>
                      <a:noFill/>
                    </a:lnB>
                  </a:tcPr>
                </a:tc>
                <a:tc>
                  <a:txBody>
                    <a:bodyPr/>
                    <a:lstStyle/>
                    <a:p>
                      <a:pPr algn="l" fontAlgn="b"/>
                      <a:r>
                        <a:rPr lang="en-US" sz="700" b="0" i="1" u="none" strike="noStrike">
                          <a:latin typeface="Times New Roman"/>
                        </a:rPr>
                        <a:t>L</a:t>
                      </a:r>
                      <a:r>
                        <a:rPr lang="en-US" sz="700" b="0" i="1" u="none" strike="noStrike" baseline="-25000">
                          <a:latin typeface="Times New Roman"/>
                        </a:rPr>
                        <a:t>geom</a:t>
                      </a:r>
                      <a:r>
                        <a:rPr lang="en-US" sz="700" b="0" i="1" u="none" strike="noStrike">
                          <a:latin typeface="Times New Roman"/>
                        </a:rPr>
                        <a:t> </a:t>
                      </a:r>
                    </a:p>
                  </a:txBody>
                  <a:tcPr marL="0" marR="0" marT="0" marB="0" anchor="b">
                    <a:lnL>
                      <a:noFill/>
                    </a:lnL>
                    <a:lnR>
                      <a:noFill/>
                    </a:lnR>
                    <a:lnT>
                      <a:noFill/>
                    </a:lnT>
                    <a:lnB>
                      <a:noFill/>
                    </a:lnB>
                  </a:tcPr>
                </a:tc>
                <a:tc>
                  <a:txBody>
                    <a:bodyPr/>
                    <a:lstStyle/>
                    <a:p>
                      <a:pPr algn="l" fontAlgn="b"/>
                      <a:r>
                        <a:rPr lang="en-US" sz="700" b="0" i="0" u="none" strike="noStrike">
                          <a:latin typeface="Times New Roman"/>
                        </a:rPr>
                        <a:t>×10</a:t>
                      </a:r>
                      <a:r>
                        <a:rPr lang="en-US" sz="700" b="0" i="0" u="none" strike="noStrike" baseline="30000">
                          <a:latin typeface="Times New Roman"/>
                        </a:rPr>
                        <a:t>34</a:t>
                      </a:r>
                      <a:r>
                        <a:rPr lang="en-US" sz="700" b="0" i="0" u="none" strike="noStrike">
                          <a:latin typeface="Times New Roman"/>
                        </a:rPr>
                        <a:t> cm</a:t>
                      </a:r>
                      <a:r>
                        <a:rPr lang="en-US" sz="700" b="0" i="0" u="none" strike="noStrike" baseline="30000">
                          <a:latin typeface="Times New Roman"/>
                        </a:rPr>
                        <a:t>-2</a:t>
                      </a:r>
                      <a:r>
                        <a:rPr lang="en-US" sz="700" b="0" i="0" u="none" strike="noStrike">
                          <a:latin typeface="Times New Roman"/>
                        </a:rPr>
                        <a:t>s</a:t>
                      </a:r>
                      <a:r>
                        <a:rPr lang="en-US" sz="700" b="0" i="0" u="none" strike="noStrike" baseline="30000">
                          <a:latin typeface="Times New Roman"/>
                        </a:rPr>
                        <a:t>-1</a:t>
                      </a:r>
                      <a:r>
                        <a:rPr lang="en-US" sz="700" b="0" i="0" u="none" strike="noStrike">
                          <a:latin typeface="Times New Roman"/>
                        </a:rPr>
                        <a:t> </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0.4</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0.8</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1.8</a:t>
                      </a:r>
                    </a:p>
                  </a:txBody>
                  <a:tcPr marL="0" marR="0" marT="0" marB="0" anchor="b">
                    <a:lnL>
                      <a:noFill/>
                    </a:lnL>
                    <a:lnR>
                      <a:noFill/>
                    </a:lnR>
                    <a:lnT>
                      <a:noFill/>
                    </a:lnT>
                    <a:lnB>
                      <a:noFill/>
                    </a:lnB>
                  </a:tcPr>
                </a:tc>
              </a:tr>
              <a:tr h="114300">
                <a:tc>
                  <a:txBody>
                    <a:bodyPr/>
                    <a:lstStyle/>
                    <a:p>
                      <a:pPr algn="l" fontAlgn="b"/>
                      <a:r>
                        <a:rPr lang="en-US" sz="700" b="1" i="0" u="none" strike="noStrike">
                          <a:latin typeface="Times New Roman"/>
                        </a:rPr>
                        <a:t>Luminosity</a:t>
                      </a:r>
                    </a:p>
                  </a:txBody>
                  <a:tcPr marL="0" marR="0" marT="0" marB="0" anchor="b">
                    <a:lnL>
                      <a:noFill/>
                    </a:lnL>
                    <a:lnR>
                      <a:noFill/>
                    </a:lnR>
                    <a:lnT>
                      <a:noFill/>
                    </a:lnT>
                    <a:lnB>
                      <a:noFill/>
                    </a:lnB>
                  </a:tcPr>
                </a:tc>
                <a:tc>
                  <a:txBody>
                    <a:bodyPr/>
                    <a:lstStyle/>
                    <a:p>
                      <a:pPr algn="l" fontAlgn="b"/>
                      <a:r>
                        <a:rPr lang="en-US" sz="700" b="1" i="1" u="none" strike="noStrike">
                          <a:latin typeface="Times New Roman"/>
                        </a:rPr>
                        <a:t>L</a:t>
                      </a:r>
                    </a:p>
                  </a:txBody>
                  <a:tcPr marL="0" marR="0" marT="0" marB="0" anchor="b">
                    <a:lnL>
                      <a:noFill/>
                    </a:lnL>
                    <a:lnR>
                      <a:noFill/>
                    </a:lnR>
                    <a:lnT>
                      <a:noFill/>
                    </a:lnT>
                    <a:lnB>
                      <a:noFill/>
                    </a:lnB>
                  </a:tcPr>
                </a:tc>
                <a:tc>
                  <a:txBody>
                    <a:bodyPr/>
                    <a:lstStyle/>
                    <a:p>
                      <a:pPr algn="l" fontAlgn="b"/>
                      <a:r>
                        <a:rPr lang="en-US" sz="700" b="1" i="0" u="none" strike="noStrike">
                          <a:latin typeface="Times New Roman"/>
                        </a:rPr>
                        <a:t>×10</a:t>
                      </a:r>
                      <a:r>
                        <a:rPr lang="en-US" sz="700" b="1" i="0" u="none" strike="noStrike" baseline="30000">
                          <a:latin typeface="Times New Roman"/>
                        </a:rPr>
                        <a:t>34</a:t>
                      </a:r>
                      <a:r>
                        <a:rPr lang="en-US" sz="700" b="1" i="0" u="none" strike="noStrike">
                          <a:latin typeface="Times New Roman"/>
                        </a:rPr>
                        <a:t> cm</a:t>
                      </a:r>
                      <a:r>
                        <a:rPr lang="en-US" sz="700" b="1" i="0" u="none" strike="noStrike" baseline="30000">
                          <a:latin typeface="Times New Roman"/>
                        </a:rPr>
                        <a:t>-2</a:t>
                      </a:r>
                      <a:r>
                        <a:rPr lang="en-US" sz="700" b="1" i="0" u="none" strike="noStrike">
                          <a:latin typeface="Times New Roman"/>
                        </a:rPr>
                        <a:t>s</a:t>
                      </a:r>
                      <a:r>
                        <a:rPr lang="en-US" sz="700" b="1" i="0" u="none" strike="noStrike" baseline="30000">
                          <a:latin typeface="Times New Roman"/>
                        </a:rPr>
                        <a:t>-2</a:t>
                      </a:r>
                      <a:endParaRPr lang="en-US" sz="700" b="1" i="0" u="none" strike="noStrike">
                        <a:latin typeface="Times New Roman"/>
                      </a:endParaRPr>
                    </a:p>
                  </a:txBody>
                  <a:tcPr marL="0" marR="0" marT="0" marB="0" anchor="b">
                    <a:lnL>
                      <a:noFill/>
                    </a:lnL>
                    <a:lnR>
                      <a:noFill/>
                    </a:lnR>
                    <a:lnT>
                      <a:noFill/>
                    </a:lnT>
                    <a:lnB>
                      <a:noFill/>
                    </a:lnB>
                  </a:tcPr>
                </a:tc>
                <a:tc>
                  <a:txBody>
                    <a:bodyPr/>
                    <a:lstStyle/>
                    <a:p>
                      <a:pPr algn="r" fontAlgn="b"/>
                      <a:r>
                        <a:rPr lang="en-US" sz="700" b="1" i="0" u="none" strike="noStrike">
                          <a:latin typeface="Times New Roman"/>
                        </a:rPr>
                        <a:t>0.5</a:t>
                      </a:r>
                    </a:p>
                  </a:txBody>
                  <a:tcPr marL="0" marR="0" marT="0" marB="0" anchor="b">
                    <a:lnL>
                      <a:noFill/>
                    </a:lnL>
                    <a:lnR>
                      <a:noFill/>
                    </a:lnR>
                    <a:lnT>
                      <a:noFill/>
                    </a:lnT>
                    <a:lnB>
                      <a:noFill/>
                    </a:lnB>
                  </a:tcPr>
                </a:tc>
                <a:tc>
                  <a:txBody>
                    <a:bodyPr/>
                    <a:lstStyle/>
                    <a:p>
                      <a:pPr algn="r" fontAlgn="b"/>
                      <a:r>
                        <a:rPr lang="en-US" sz="700" b="1" i="0" u="none" strike="noStrike">
                          <a:latin typeface="Times New Roman"/>
                        </a:rPr>
                        <a:t>0.7</a:t>
                      </a:r>
                    </a:p>
                  </a:txBody>
                  <a:tcPr marL="0" marR="0" marT="0" marB="0" anchor="b">
                    <a:lnL>
                      <a:noFill/>
                    </a:lnL>
                    <a:lnR>
                      <a:noFill/>
                    </a:lnR>
                    <a:lnT>
                      <a:noFill/>
                    </a:lnT>
                    <a:lnB>
                      <a:noFill/>
                    </a:lnB>
                  </a:tcPr>
                </a:tc>
                <a:tc>
                  <a:txBody>
                    <a:bodyPr/>
                    <a:lstStyle/>
                    <a:p>
                      <a:pPr algn="r" fontAlgn="b"/>
                      <a:r>
                        <a:rPr lang="en-US" sz="700" b="1" i="0" u="none" strike="noStrike">
                          <a:latin typeface="Times New Roman"/>
                        </a:rPr>
                        <a:t>0.8</a:t>
                      </a:r>
                    </a:p>
                  </a:txBody>
                  <a:tcPr marL="0" marR="0" marT="0" marB="0" anchor="b">
                    <a:lnL>
                      <a:noFill/>
                    </a:lnL>
                    <a:lnR>
                      <a:noFill/>
                    </a:lnR>
                    <a:lnT>
                      <a:noFill/>
                    </a:lnT>
                    <a:lnB>
                      <a:noFill/>
                    </a:lnB>
                  </a:tcPr>
                </a:tc>
                <a:tc>
                  <a:txBody>
                    <a:bodyPr/>
                    <a:lstStyle/>
                    <a:p>
                      <a:pPr algn="r" fontAlgn="b"/>
                      <a:r>
                        <a:rPr lang="en-US" sz="700" b="1" i="0" u="none" strike="noStrike">
                          <a:latin typeface="Times New Roman"/>
                        </a:rPr>
                        <a:t>1.5</a:t>
                      </a:r>
                    </a:p>
                  </a:txBody>
                  <a:tcPr marL="0" marR="0" marT="0" marB="0" anchor="b">
                    <a:lnL>
                      <a:noFill/>
                    </a:lnL>
                    <a:lnR>
                      <a:noFill/>
                    </a:lnR>
                    <a:lnT>
                      <a:noFill/>
                    </a:lnT>
                    <a:lnB>
                      <a:noFill/>
                    </a:lnB>
                  </a:tcPr>
                </a:tc>
                <a:tc>
                  <a:txBody>
                    <a:bodyPr/>
                    <a:lstStyle/>
                    <a:p>
                      <a:pPr algn="l" fontAlgn="b"/>
                      <a:endParaRPr lang="en-US" sz="700" b="1" i="0" u="none" strike="noStrike">
                        <a:latin typeface="Times New Roman"/>
                      </a:endParaRPr>
                    </a:p>
                  </a:txBody>
                  <a:tcPr marL="0" marR="0" marT="0" marB="0" anchor="b">
                    <a:lnL>
                      <a:noFill/>
                    </a:lnL>
                    <a:lnR>
                      <a:noFill/>
                    </a:lnR>
                    <a:lnT>
                      <a:noFill/>
                    </a:lnT>
                    <a:lnB>
                      <a:noFill/>
                    </a:lnB>
                  </a:tcPr>
                </a:tc>
                <a:tc>
                  <a:txBody>
                    <a:bodyPr/>
                    <a:lstStyle/>
                    <a:p>
                      <a:pPr algn="r" fontAlgn="b"/>
                      <a:r>
                        <a:rPr lang="en-US" sz="700" b="1" i="0" u="none" strike="noStrike">
                          <a:latin typeface="Times New Roman"/>
                        </a:rPr>
                        <a:t>2.8</a:t>
                      </a:r>
                    </a:p>
                  </a:txBody>
                  <a:tcPr marL="0" marR="0" marT="0" marB="0" anchor="b">
                    <a:lnL>
                      <a:noFill/>
                    </a:lnL>
                    <a:lnR>
                      <a:noFill/>
                    </a:lnR>
                    <a:lnT>
                      <a:noFill/>
                    </a:lnT>
                    <a:lnB>
                      <a:noFill/>
                    </a:lnB>
                  </a:tcPr>
                </a:tc>
              </a:tr>
              <a:tr h="114300">
                <a:tc>
                  <a:txBody>
                    <a:bodyPr/>
                    <a:lstStyle/>
                    <a:p>
                      <a:pPr algn="l" fontAlgn="b"/>
                      <a:r>
                        <a:rPr lang="en-US" sz="700" b="0" i="0" u="none" strike="noStrike">
                          <a:solidFill>
                            <a:srgbClr val="0000FF"/>
                          </a:solidFill>
                          <a:latin typeface="Times New Roman"/>
                        </a:rPr>
                        <a:t>Fraction of luminosity in top 1%</a:t>
                      </a:r>
                    </a:p>
                  </a:txBody>
                  <a:tcPr marL="0" marR="0" marT="0" marB="0" anchor="b">
                    <a:lnL>
                      <a:noFill/>
                    </a:lnL>
                    <a:lnR>
                      <a:noFill/>
                    </a:lnR>
                    <a:lnT>
                      <a:noFill/>
                    </a:lnT>
                    <a:lnB>
                      <a:noFill/>
                    </a:lnB>
                  </a:tcPr>
                </a:tc>
                <a:tc gridSpan="2">
                  <a:txBody>
                    <a:bodyPr/>
                    <a:lstStyle/>
                    <a:p>
                      <a:pPr algn="l" fontAlgn="b"/>
                      <a:r>
                        <a:rPr lang="en-US" sz="700" b="0" i="1" u="none" strike="noStrike">
                          <a:solidFill>
                            <a:srgbClr val="0000FF"/>
                          </a:solidFill>
                          <a:latin typeface="Times New Roman"/>
                        </a:rPr>
                        <a:t>L</a:t>
                      </a:r>
                      <a:r>
                        <a:rPr lang="en-US" sz="700" b="0" i="1" u="none" strike="noStrike" baseline="-25000">
                          <a:solidFill>
                            <a:srgbClr val="0000FF"/>
                          </a:solidFill>
                          <a:latin typeface="Times New Roman"/>
                        </a:rPr>
                        <a:t>0.01</a:t>
                      </a:r>
                      <a:r>
                        <a:rPr lang="en-US" sz="700" b="0" i="1" u="none" strike="noStrike">
                          <a:solidFill>
                            <a:srgbClr val="0000FF"/>
                          </a:solidFill>
                          <a:latin typeface="Times New Roman"/>
                        </a:rPr>
                        <a:t>/L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0.96</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0.88</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0.73</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Average beamstrahlung parameter</a:t>
                      </a:r>
                    </a:p>
                  </a:txBody>
                  <a:tcPr marL="0" marR="0" marT="0" marB="0" anchor="b">
                    <a:lnL>
                      <a:noFill/>
                    </a:lnL>
                    <a:lnR>
                      <a:noFill/>
                    </a:lnR>
                    <a:lnT>
                      <a:noFill/>
                    </a:lnT>
                    <a:lnB>
                      <a:noFill/>
                    </a:lnB>
                  </a:tcPr>
                </a:tc>
                <a:tc>
                  <a:txBody>
                    <a:bodyPr/>
                    <a:lstStyle/>
                    <a:p>
                      <a:pPr algn="l" fontAlgn="b"/>
                      <a:r>
                        <a:rPr lang="en-US" sz="700" b="0" i="1" u="none" strike="noStrike">
                          <a:latin typeface="Symbol"/>
                        </a:rPr>
                        <a:t>U</a:t>
                      </a:r>
                      <a:r>
                        <a:rPr lang="en-US" sz="700" b="0" i="1" u="none" strike="noStrike" baseline="-25000">
                          <a:latin typeface="Times New Roman"/>
                        </a:rPr>
                        <a:t>av</a:t>
                      </a:r>
                      <a:r>
                        <a:rPr lang="en-US" sz="700" b="0" i="1" u="none" strike="noStrike">
                          <a:latin typeface="Times New Roman"/>
                        </a:rPr>
                        <a:t> </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0.013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0.021</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0.032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0.063</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0.109</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Maximum beamstrahlung parameter</a:t>
                      </a:r>
                    </a:p>
                  </a:txBody>
                  <a:tcPr marL="0" marR="0" marT="0" marB="0" anchor="b">
                    <a:lnL>
                      <a:noFill/>
                    </a:lnL>
                    <a:lnR>
                      <a:noFill/>
                    </a:lnR>
                    <a:lnT>
                      <a:noFill/>
                    </a:lnT>
                    <a:lnB>
                      <a:noFill/>
                    </a:lnB>
                  </a:tcPr>
                </a:tc>
                <a:tc>
                  <a:txBody>
                    <a:bodyPr/>
                    <a:lstStyle/>
                    <a:p>
                      <a:pPr algn="l" fontAlgn="b"/>
                      <a:r>
                        <a:rPr lang="en-US" sz="700" b="0" i="1" u="none" strike="noStrike">
                          <a:latin typeface="Symbol"/>
                        </a:rPr>
                        <a:t>U</a:t>
                      </a:r>
                      <a:r>
                        <a:rPr lang="en-US" sz="700" b="0" i="1" u="none" strike="noStrike" baseline="-25000">
                          <a:latin typeface="Times New Roman"/>
                        </a:rPr>
                        <a:t>max</a:t>
                      </a:r>
                      <a:r>
                        <a:rPr lang="en-US" sz="700" b="0" i="1" u="none" strike="noStrike">
                          <a:latin typeface="Times New Roman"/>
                        </a:rPr>
                        <a:t> </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0.032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0.051</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0.075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0.150</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0.260</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Average number of photons / particle</a:t>
                      </a:r>
                    </a:p>
                  </a:txBody>
                  <a:tcPr marL="0" marR="0" marT="0" marB="0" anchor="b">
                    <a:lnL>
                      <a:noFill/>
                    </a:lnL>
                    <a:lnR>
                      <a:noFill/>
                    </a:lnR>
                    <a:lnT>
                      <a:noFill/>
                    </a:lnT>
                    <a:lnB>
                      <a:noFill/>
                    </a:lnB>
                  </a:tcPr>
                </a:tc>
                <a:tc>
                  <a:txBody>
                    <a:bodyPr/>
                    <a:lstStyle/>
                    <a:p>
                      <a:pPr algn="l" fontAlgn="b"/>
                      <a:r>
                        <a:rPr lang="en-US" sz="700" b="0" i="1" u="none" strike="noStrike">
                          <a:latin typeface="Times New Roman"/>
                        </a:rPr>
                        <a:t>n</a:t>
                      </a:r>
                      <a:r>
                        <a:rPr lang="en-US" sz="700" b="0" i="1" u="none" strike="noStrike" baseline="-25000">
                          <a:latin typeface="Symbol"/>
                        </a:rPr>
                        <a:t>g</a:t>
                      </a:r>
                      <a:r>
                        <a:rPr lang="en-US" sz="700" b="0" i="1" u="none" strike="noStrike">
                          <a:latin typeface="Symbol"/>
                        </a:rPr>
                        <a:t> </a:t>
                      </a:r>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0.96</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1.22</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1.28</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1.74</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1.46</a:t>
                      </a:r>
                    </a:p>
                  </a:txBody>
                  <a:tcPr marL="0" marR="0" marT="0" marB="0" anchor="b">
                    <a:lnL>
                      <a:noFill/>
                    </a:lnL>
                    <a:lnR>
                      <a:noFill/>
                    </a:lnR>
                    <a:lnT>
                      <a:noFill/>
                    </a:lnT>
                    <a:lnB>
                      <a:noFill/>
                    </a:lnB>
                  </a:tcPr>
                </a:tc>
              </a:tr>
              <a:tr h="114300">
                <a:tc>
                  <a:txBody>
                    <a:bodyPr/>
                    <a:lstStyle/>
                    <a:p>
                      <a:pPr algn="l" fontAlgn="b"/>
                      <a:r>
                        <a:rPr lang="en-US" sz="700" b="0" i="0" u="none" strike="noStrike">
                          <a:latin typeface="Times New Roman"/>
                        </a:rPr>
                        <a:t>Average energy loss</a:t>
                      </a:r>
                    </a:p>
                  </a:txBody>
                  <a:tcPr marL="0" marR="0" marT="0" marB="0" anchor="b">
                    <a:lnL>
                      <a:noFill/>
                    </a:lnL>
                    <a:lnR>
                      <a:noFill/>
                    </a:lnR>
                    <a:lnT>
                      <a:noFill/>
                    </a:lnT>
                    <a:lnB>
                      <a:noFill/>
                    </a:lnB>
                  </a:tcPr>
                </a:tc>
                <a:tc>
                  <a:txBody>
                    <a:bodyPr/>
                    <a:lstStyle/>
                    <a:p>
                      <a:pPr algn="l" fontAlgn="b"/>
                      <a:r>
                        <a:rPr lang="en-US" sz="700" b="0" i="1" u="none" strike="noStrike">
                          <a:latin typeface="Symbol"/>
                        </a:rPr>
                        <a:t>d</a:t>
                      </a:r>
                      <a:r>
                        <a:rPr lang="en-US" sz="700" b="0" i="1" u="none" strike="noStrike">
                          <a:latin typeface="Times New Roman"/>
                        </a:rPr>
                        <a:t>E</a:t>
                      </a:r>
                      <a:r>
                        <a:rPr lang="en-US" sz="700" b="0" i="0" u="none" strike="noStrike" baseline="-25000">
                          <a:latin typeface="Times New Roman"/>
                        </a:rPr>
                        <a:t>BS</a:t>
                      </a:r>
                      <a:r>
                        <a:rPr lang="en-US" sz="700" b="0" i="1" u="none" strike="noStrike">
                          <a:latin typeface="Times New Roman"/>
                        </a:rPr>
                        <a:t> </a:t>
                      </a:r>
                      <a:endParaRPr lang="en-US" sz="700" b="0" i="1" u="none" strike="noStrike">
                        <a:latin typeface="Symbol"/>
                      </a:endParaRPr>
                    </a:p>
                  </a:txBody>
                  <a:tcPr marL="0" marR="0" marT="0" marB="0" anchor="b">
                    <a:lnL>
                      <a:noFill/>
                    </a:lnL>
                    <a:lnR>
                      <a:noFill/>
                    </a:lnR>
                    <a:lnT>
                      <a:noFill/>
                    </a:lnT>
                    <a:lnB>
                      <a:noFill/>
                    </a:lnB>
                  </a:tcPr>
                </a:tc>
                <a:tc>
                  <a:txBody>
                    <a:bodyPr/>
                    <a:lstStyle/>
                    <a:p>
                      <a:pPr algn="l" fontAlgn="b"/>
                      <a:r>
                        <a:rPr lang="en-US" sz="700" b="0" i="0" u="none" strike="noStrike">
                          <a:latin typeface="Times New Roman"/>
                        </a:rPr>
                        <a:t>%</a:t>
                      </a:r>
                    </a:p>
                  </a:txBody>
                  <a:tcPr marL="0" marR="0" marT="0" marB="0" anchor="b">
                    <a:lnL>
                      <a:noFill/>
                    </a:lnL>
                    <a:lnR>
                      <a:noFill/>
                    </a:lnR>
                    <a:lnT>
                      <a:noFill/>
                    </a:lnT>
                    <a:lnB>
                      <a:noFill/>
                    </a:lnB>
                  </a:tcPr>
                </a:tc>
                <a:tc>
                  <a:txBody>
                    <a:bodyPr/>
                    <a:lstStyle/>
                    <a:p>
                      <a:pPr algn="r" fontAlgn="b"/>
                      <a:r>
                        <a:rPr lang="en-US" sz="700" b="0" i="0" u="none" strike="noStrike">
                          <a:latin typeface="Times New Roman"/>
                        </a:rPr>
                        <a:t>0.53</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1.04</a:t>
                      </a:r>
                    </a:p>
                  </a:txBody>
                  <a:tcPr marL="0" marR="0" marT="0" marB="0" anchor="b">
                    <a:lnL>
                      <a:noFill/>
                    </a:lnL>
                    <a:lnR>
                      <a:noFill/>
                    </a:lnR>
                    <a:lnT>
                      <a:noFill/>
                    </a:lnT>
                    <a:lnB>
                      <a:noFill/>
                    </a:lnB>
                  </a:tcPr>
                </a:tc>
                <a:tc>
                  <a:txBody>
                    <a:bodyPr/>
                    <a:lstStyle/>
                    <a:p>
                      <a:pPr algn="r" fontAlgn="b"/>
                      <a:r>
                        <a:rPr lang="en-US" sz="700" b="0" i="0" u="none" strike="noStrike">
                          <a:latin typeface="Times New Roman"/>
                        </a:rPr>
                        <a:t>1.55</a:t>
                      </a:r>
                    </a:p>
                  </a:txBody>
                  <a:tcPr marL="0" marR="0" marT="0" marB="0" anchor="b">
                    <a:lnL>
                      <a:noFill/>
                    </a:lnL>
                    <a:lnR>
                      <a:noFill/>
                    </a:lnR>
                    <a:lnT>
                      <a:noFill/>
                    </a:lnT>
                    <a:lnB>
                      <a:noFill/>
                    </a:lnB>
                  </a:tcPr>
                </a:tc>
                <a:tc>
                  <a:txBody>
                    <a:bodyPr/>
                    <a:lstStyle/>
                    <a:p>
                      <a:pPr algn="r" fontAlgn="b"/>
                      <a:r>
                        <a:rPr lang="en-US" sz="700" b="0" i="0" u="none" strike="noStrike">
                          <a:latin typeface="Times New Roman"/>
                        </a:rPr>
                        <a:t>3.76</a:t>
                      </a: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latin typeface="Times New Roman"/>
                        </a:rPr>
                        <a:t>4.83</a:t>
                      </a: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Symbo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solidFill>
                            <a:srgbClr val="0000FF"/>
                          </a:solidFill>
                          <a:latin typeface="Times New Roman"/>
                        </a:rPr>
                        <a:t>Number of pairs per bunch crossing</a:t>
                      </a:r>
                    </a:p>
                  </a:txBody>
                  <a:tcPr marL="0" marR="0" marT="0" marB="0" anchor="b">
                    <a:lnL>
                      <a:noFill/>
                    </a:lnL>
                    <a:lnR>
                      <a:noFill/>
                    </a:lnR>
                    <a:lnT>
                      <a:noFill/>
                    </a:lnT>
                    <a:lnB>
                      <a:noFill/>
                    </a:lnB>
                  </a:tcPr>
                </a:tc>
                <a:tc>
                  <a:txBody>
                    <a:bodyPr/>
                    <a:lstStyle/>
                    <a:p>
                      <a:pPr algn="l" fontAlgn="b"/>
                      <a:r>
                        <a:rPr lang="en-US" sz="700" b="0" i="1" u="none" strike="noStrike">
                          <a:solidFill>
                            <a:srgbClr val="0000FF"/>
                          </a:solidFill>
                          <a:latin typeface="Times New Roman"/>
                        </a:rPr>
                        <a:t>N</a:t>
                      </a:r>
                      <a:r>
                        <a:rPr lang="en-US" sz="700" b="0" i="1" u="none" strike="noStrike" baseline="-25000">
                          <a:solidFill>
                            <a:srgbClr val="0000FF"/>
                          </a:solidFill>
                          <a:latin typeface="Times New Roman"/>
                        </a:rPr>
                        <a:t>pair</a:t>
                      </a:r>
                      <a:r>
                        <a:rPr lang="en-US" sz="700" b="0" i="1" u="none" strike="noStrike">
                          <a:solidFill>
                            <a:srgbClr val="0000FF"/>
                          </a:solidFill>
                          <a:latin typeface="Times New Roman"/>
                        </a:rPr>
                        <a:t> </a:t>
                      </a:r>
                    </a:p>
                  </a:txBody>
                  <a:tcPr marL="0" marR="0" marT="0" marB="0" anchor="b">
                    <a:lnL>
                      <a:noFill/>
                    </a:lnL>
                    <a:lnR>
                      <a:noFill/>
                    </a:lnR>
                    <a:lnT>
                      <a:noFill/>
                    </a:lnT>
                    <a:lnB>
                      <a:noFill/>
                    </a:lnB>
                  </a:tcPr>
                </a:tc>
                <a:tc>
                  <a:txBody>
                    <a:bodyPr/>
                    <a:lstStyle/>
                    <a:p>
                      <a:pPr algn="l" fontAlgn="b"/>
                      <a:r>
                        <a:rPr lang="en-US" sz="700" b="0" i="0" u="none" strike="noStrike">
                          <a:solidFill>
                            <a:srgbClr val="0000FF"/>
                          </a:solidFill>
                          <a:latin typeface="Times New Roman"/>
                        </a:rPr>
                        <a:t>×10</a:t>
                      </a:r>
                      <a:r>
                        <a:rPr lang="en-US" sz="700" b="0" i="0" u="none" strike="noStrike" baseline="30000">
                          <a:solidFill>
                            <a:srgbClr val="0000FF"/>
                          </a:solidFill>
                          <a:latin typeface="Times New Roman"/>
                        </a:rPr>
                        <a:t>3</a:t>
                      </a:r>
                      <a:r>
                        <a:rPr lang="en-US" sz="700" b="0" i="0" u="none" strike="noStrike">
                          <a:solidFill>
                            <a:srgbClr val="0000FF"/>
                          </a:solidFill>
                          <a:latin typeface="Times New Roman"/>
                        </a:rPr>
                        <a:t> </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97.4</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214</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494</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1"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1" i="0" u="none" strike="noStrike">
                          <a:solidFill>
                            <a:srgbClr val="0000FF"/>
                          </a:solidFill>
                          <a:latin typeface="Times New Roman"/>
                        </a:rPr>
                        <a:t>Luminosity</a:t>
                      </a:r>
                    </a:p>
                  </a:txBody>
                  <a:tcPr marL="0" marR="0" marT="0" marB="0" anchor="b">
                    <a:lnL>
                      <a:noFill/>
                    </a:lnL>
                    <a:lnR>
                      <a:noFill/>
                    </a:lnR>
                    <a:lnT>
                      <a:noFill/>
                    </a:lnT>
                    <a:lnB>
                      <a:noFill/>
                    </a:lnB>
                  </a:tcPr>
                </a:tc>
                <a:tc>
                  <a:txBody>
                    <a:bodyPr/>
                    <a:lstStyle/>
                    <a:p>
                      <a:pPr algn="l" fontAlgn="b"/>
                      <a:r>
                        <a:rPr lang="en-US" sz="700" b="1" i="1" u="none" strike="noStrike">
                          <a:solidFill>
                            <a:srgbClr val="0000FF"/>
                          </a:solidFill>
                          <a:latin typeface="Times New Roman"/>
                        </a:rPr>
                        <a:t>L</a:t>
                      </a:r>
                    </a:p>
                  </a:txBody>
                  <a:tcPr marL="0" marR="0" marT="0" marB="0" anchor="b">
                    <a:lnL>
                      <a:noFill/>
                    </a:lnL>
                    <a:lnR>
                      <a:noFill/>
                    </a:lnR>
                    <a:lnT>
                      <a:noFill/>
                    </a:lnT>
                    <a:lnB>
                      <a:noFill/>
                    </a:lnB>
                  </a:tcPr>
                </a:tc>
                <a:tc>
                  <a:txBody>
                    <a:bodyPr/>
                    <a:lstStyle/>
                    <a:p>
                      <a:pPr algn="l" fontAlgn="b"/>
                      <a:r>
                        <a:rPr lang="en-US" sz="700" b="1" i="0" u="none" strike="noStrike">
                          <a:solidFill>
                            <a:srgbClr val="0000FF"/>
                          </a:solidFill>
                          <a:latin typeface="Times New Roman"/>
                        </a:rPr>
                        <a:t>×10</a:t>
                      </a:r>
                      <a:r>
                        <a:rPr lang="en-US" sz="700" b="1" i="0" u="none" strike="noStrike" baseline="30000">
                          <a:solidFill>
                            <a:srgbClr val="0000FF"/>
                          </a:solidFill>
                          <a:latin typeface="Times New Roman"/>
                        </a:rPr>
                        <a:t>34</a:t>
                      </a:r>
                      <a:r>
                        <a:rPr lang="en-US" sz="700" b="1" i="0" u="none" strike="noStrike">
                          <a:solidFill>
                            <a:srgbClr val="0000FF"/>
                          </a:solidFill>
                          <a:latin typeface="Times New Roman"/>
                        </a:rPr>
                        <a:t> cm</a:t>
                      </a:r>
                      <a:r>
                        <a:rPr lang="en-US" sz="700" b="1" i="0" u="none" strike="noStrike" baseline="30000">
                          <a:solidFill>
                            <a:srgbClr val="0000FF"/>
                          </a:solidFill>
                          <a:latin typeface="Times New Roman"/>
                        </a:rPr>
                        <a:t>-2</a:t>
                      </a:r>
                      <a:r>
                        <a:rPr lang="en-US" sz="700" b="1" i="0" u="none" strike="noStrike">
                          <a:solidFill>
                            <a:srgbClr val="0000FF"/>
                          </a:solidFill>
                          <a:latin typeface="Times New Roman"/>
                        </a:rPr>
                        <a:t>s</a:t>
                      </a:r>
                      <a:r>
                        <a:rPr lang="en-US" sz="700" b="1" i="0" u="none" strike="noStrike" baseline="30000">
                          <a:solidFill>
                            <a:srgbClr val="0000FF"/>
                          </a:solidFill>
                          <a:latin typeface="Times New Roman"/>
                        </a:rPr>
                        <a:t>-2</a:t>
                      </a:r>
                      <a:endParaRPr lang="en-US" sz="700" b="1"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1" i="0" u="none" strike="noStrike">
                          <a:solidFill>
                            <a:srgbClr val="0000FF"/>
                          </a:solidFill>
                          <a:latin typeface="Times New Roman"/>
                        </a:rPr>
                        <a:t>0.5</a:t>
                      </a:r>
                    </a:p>
                  </a:txBody>
                  <a:tcPr marL="0" marR="0" marT="0" marB="0" anchor="b">
                    <a:lnL>
                      <a:noFill/>
                    </a:lnL>
                    <a:lnR>
                      <a:noFill/>
                    </a:lnR>
                    <a:lnT>
                      <a:noFill/>
                    </a:lnT>
                    <a:lnB>
                      <a:noFill/>
                    </a:lnB>
                  </a:tcPr>
                </a:tc>
                <a:tc>
                  <a:txBody>
                    <a:bodyPr/>
                    <a:lstStyle/>
                    <a:p>
                      <a:pPr algn="r" fontAlgn="b"/>
                      <a:r>
                        <a:rPr lang="en-US" sz="700" b="1" i="0" u="none" strike="noStrike">
                          <a:solidFill>
                            <a:srgbClr val="0000FF"/>
                          </a:solidFill>
                          <a:latin typeface="Times New Roman"/>
                        </a:rPr>
                        <a:t>0.8</a:t>
                      </a:r>
                    </a:p>
                  </a:txBody>
                  <a:tcPr marL="0" marR="0" marT="0" marB="0" anchor="b">
                    <a:lnL>
                      <a:noFill/>
                    </a:lnL>
                    <a:lnR>
                      <a:noFill/>
                    </a:lnR>
                    <a:lnT>
                      <a:noFill/>
                    </a:lnT>
                    <a:lnB>
                      <a:noFill/>
                    </a:lnB>
                  </a:tcPr>
                </a:tc>
                <a:tc>
                  <a:txBody>
                    <a:bodyPr/>
                    <a:lstStyle/>
                    <a:p>
                      <a:pPr algn="r" fontAlgn="b"/>
                      <a:r>
                        <a:rPr lang="en-US" sz="700" b="1" i="0" u="none" strike="noStrike">
                          <a:solidFill>
                            <a:srgbClr val="0000FF"/>
                          </a:solidFill>
                          <a:latin typeface="Times New Roman"/>
                        </a:rPr>
                        <a:t>1.0</a:t>
                      </a:r>
                    </a:p>
                  </a:txBody>
                  <a:tcPr marL="0" marR="0" marT="0" marB="0" anchor="b">
                    <a:lnL>
                      <a:noFill/>
                    </a:lnL>
                    <a:lnR>
                      <a:noFill/>
                    </a:lnR>
                    <a:lnT>
                      <a:noFill/>
                    </a:lnT>
                    <a:lnB>
                      <a:noFill/>
                    </a:lnB>
                  </a:tcPr>
                </a:tc>
                <a:tc>
                  <a:txBody>
                    <a:bodyPr/>
                    <a:lstStyle/>
                    <a:p>
                      <a:pPr algn="r" fontAlgn="b"/>
                      <a:r>
                        <a:rPr lang="en-US" sz="700" b="1" i="0" u="none" strike="noStrike">
                          <a:solidFill>
                            <a:srgbClr val="0000FF"/>
                          </a:solidFill>
                          <a:latin typeface="Times New Roman"/>
                        </a:rPr>
                        <a:t>2.0</a:t>
                      </a:r>
                    </a:p>
                  </a:txBody>
                  <a:tcPr marL="0" marR="0" marT="0" marB="0" anchor="b">
                    <a:lnL>
                      <a:noFill/>
                    </a:lnL>
                    <a:lnR>
                      <a:noFill/>
                    </a:lnR>
                    <a:lnT>
                      <a:noFill/>
                    </a:lnT>
                    <a:lnB>
                      <a:noFill/>
                    </a:lnB>
                  </a:tcPr>
                </a:tc>
                <a:tc>
                  <a:txBody>
                    <a:bodyPr/>
                    <a:lstStyle/>
                    <a:p>
                      <a:pPr algn="l" fontAlgn="b"/>
                      <a:endParaRPr lang="en-US" sz="700" b="1"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l" fontAlgn="b"/>
                      <a:endParaRPr lang="en-US" sz="700" b="1"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solidFill>
                            <a:srgbClr val="0000FF"/>
                          </a:solidFill>
                          <a:latin typeface="Times New Roman"/>
                        </a:rPr>
                        <a:t>Average energy loss</a:t>
                      </a:r>
                    </a:p>
                  </a:txBody>
                  <a:tcPr marL="0" marR="0" marT="0" marB="0" anchor="b">
                    <a:lnL>
                      <a:noFill/>
                    </a:lnL>
                    <a:lnR>
                      <a:noFill/>
                    </a:lnR>
                    <a:lnT>
                      <a:noFill/>
                    </a:lnT>
                    <a:lnB>
                      <a:noFill/>
                    </a:lnB>
                  </a:tcPr>
                </a:tc>
                <a:tc>
                  <a:txBody>
                    <a:bodyPr/>
                    <a:lstStyle/>
                    <a:p>
                      <a:pPr algn="l" fontAlgn="b"/>
                      <a:r>
                        <a:rPr lang="en-US" sz="700" b="0" i="1" u="none" strike="noStrike">
                          <a:solidFill>
                            <a:srgbClr val="0000FF"/>
                          </a:solidFill>
                          <a:latin typeface="Symbol"/>
                        </a:rPr>
                        <a:t>d</a:t>
                      </a:r>
                      <a:r>
                        <a:rPr lang="en-US" sz="700" b="0" i="1" u="none" strike="noStrike">
                          <a:solidFill>
                            <a:srgbClr val="0000FF"/>
                          </a:solidFill>
                          <a:latin typeface="Times New Roman"/>
                        </a:rPr>
                        <a:t>E</a:t>
                      </a:r>
                      <a:r>
                        <a:rPr lang="en-US" sz="700" b="0" i="0" u="none" strike="noStrike" baseline="-25000">
                          <a:solidFill>
                            <a:srgbClr val="0000FF"/>
                          </a:solidFill>
                          <a:latin typeface="Times New Roman"/>
                        </a:rPr>
                        <a:t>BS</a:t>
                      </a:r>
                      <a:r>
                        <a:rPr lang="en-US" sz="700" b="0" i="1" u="none" strike="noStrike">
                          <a:solidFill>
                            <a:srgbClr val="0000FF"/>
                          </a:solidFill>
                          <a:latin typeface="Times New Roman"/>
                        </a:rPr>
                        <a:t> </a:t>
                      </a:r>
                      <a:endParaRPr lang="en-US" sz="700" b="0" i="1" u="none" strike="noStrike">
                        <a:solidFill>
                          <a:srgbClr val="0000FF"/>
                        </a:solidFill>
                        <a:latin typeface="Symbol"/>
                      </a:endParaRPr>
                    </a:p>
                  </a:txBody>
                  <a:tcPr marL="0" marR="0" marT="0" marB="0" anchor="b">
                    <a:lnL>
                      <a:noFill/>
                    </a:lnL>
                    <a:lnR>
                      <a:noFill/>
                    </a:lnR>
                    <a:lnT>
                      <a:noFill/>
                    </a:lnT>
                    <a:lnB>
                      <a:noFill/>
                    </a:lnB>
                  </a:tcPr>
                </a:tc>
                <a:tc>
                  <a:txBody>
                    <a:bodyPr/>
                    <a:lstStyle/>
                    <a:p>
                      <a:pPr algn="l" fontAlgn="b"/>
                      <a:r>
                        <a:rPr lang="en-US" sz="700" b="0" i="0" u="none" strike="noStrike">
                          <a:solidFill>
                            <a:srgbClr val="0000FF"/>
                          </a:solidFill>
                          <a:latin typeface="Times New Roman"/>
                        </a:rPr>
                        <a:t>%</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0.6</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1.6</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3.6</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solidFill>
                            <a:srgbClr val="0000FF"/>
                          </a:solidFill>
                          <a:latin typeface="Times New Roman"/>
                        </a:rPr>
                        <a:t>Number of pairs per bunch crossing</a:t>
                      </a:r>
                    </a:p>
                  </a:txBody>
                  <a:tcPr marL="0" marR="0" marT="0" marB="0" anchor="b">
                    <a:lnL>
                      <a:noFill/>
                    </a:lnL>
                    <a:lnR>
                      <a:noFill/>
                    </a:lnR>
                    <a:lnT>
                      <a:noFill/>
                    </a:lnT>
                    <a:lnB>
                      <a:noFill/>
                    </a:lnB>
                  </a:tcPr>
                </a:tc>
                <a:tc>
                  <a:txBody>
                    <a:bodyPr/>
                    <a:lstStyle/>
                    <a:p>
                      <a:pPr algn="l" fontAlgn="b"/>
                      <a:r>
                        <a:rPr lang="en-US" sz="700" b="0" i="1" u="none" strike="noStrike">
                          <a:solidFill>
                            <a:srgbClr val="0000FF"/>
                          </a:solidFill>
                          <a:latin typeface="Times New Roman"/>
                        </a:rPr>
                        <a:t>N</a:t>
                      </a:r>
                      <a:r>
                        <a:rPr lang="en-US" sz="700" b="0" i="1" u="none" strike="noStrike" baseline="-25000">
                          <a:solidFill>
                            <a:srgbClr val="0000FF"/>
                          </a:solidFill>
                          <a:latin typeface="Times New Roman"/>
                        </a:rPr>
                        <a:t>pair</a:t>
                      </a:r>
                      <a:r>
                        <a:rPr lang="en-US" sz="700" b="0" i="1" u="none" strike="noStrike">
                          <a:solidFill>
                            <a:srgbClr val="0000FF"/>
                          </a:solidFill>
                          <a:latin typeface="Times New Roman"/>
                        </a:rPr>
                        <a:t> </a:t>
                      </a:r>
                    </a:p>
                  </a:txBody>
                  <a:tcPr marL="0" marR="0" marT="0" marB="0" anchor="b">
                    <a:lnL>
                      <a:noFill/>
                    </a:lnL>
                    <a:lnR>
                      <a:noFill/>
                    </a:lnR>
                    <a:lnT>
                      <a:noFill/>
                    </a:lnT>
                    <a:lnB>
                      <a:noFill/>
                    </a:lnB>
                  </a:tcPr>
                </a:tc>
                <a:tc>
                  <a:txBody>
                    <a:bodyPr/>
                    <a:lstStyle/>
                    <a:p>
                      <a:pPr algn="l" fontAlgn="b"/>
                      <a:r>
                        <a:rPr lang="en-US" sz="700" b="0" i="0" u="none" strike="noStrike">
                          <a:solidFill>
                            <a:srgbClr val="0000FF"/>
                          </a:solidFill>
                          <a:latin typeface="Times New Roman"/>
                        </a:rPr>
                        <a:t>×10</a:t>
                      </a:r>
                      <a:r>
                        <a:rPr lang="en-US" sz="700" b="0" i="0" u="none" strike="noStrike" baseline="30000">
                          <a:solidFill>
                            <a:srgbClr val="0000FF"/>
                          </a:solidFill>
                          <a:latin typeface="Times New Roman"/>
                        </a:rPr>
                        <a:t>3</a:t>
                      </a:r>
                      <a:r>
                        <a:rPr lang="en-US" sz="700" b="0" i="0" u="none" strike="noStrike">
                          <a:solidFill>
                            <a:srgbClr val="0000FF"/>
                          </a:solidFill>
                          <a:latin typeface="Times New Roman"/>
                        </a:rPr>
                        <a:t> </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115</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255</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596</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0" marR="0" marT="0" marB="0" anchor="b">
                    <a:lnL>
                      <a:noFill/>
                    </a:lnL>
                    <a:lnR>
                      <a:noFill/>
                    </a:lnR>
                    <a:lnT>
                      <a:noFill/>
                    </a:lnT>
                    <a:lnB>
                      <a:noFill/>
                    </a:lnB>
                  </a:tcPr>
                </a:tc>
              </a:tr>
              <a:tr h="114300">
                <a:tc>
                  <a:txBody>
                    <a:bodyPr/>
                    <a:lstStyle/>
                    <a:p>
                      <a:pPr algn="l" fontAlgn="b"/>
                      <a:r>
                        <a:rPr lang="en-US" sz="700" b="0" i="0" u="none" strike="noStrike">
                          <a:solidFill>
                            <a:srgbClr val="0000FF"/>
                          </a:solidFill>
                          <a:latin typeface="Times New Roman"/>
                        </a:rPr>
                        <a:t>Fraction of luminosity in top 1%</a:t>
                      </a:r>
                    </a:p>
                  </a:txBody>
                  <a:tcPr marL="0" marR="0" marT="0" marB="0" anchor="b">
                    <a:lnL>
                      <a:noFill/>
                    </a:lnL>
                    <a:lnR>
                      <a:noFill/>
                    </a:lnR>
                    <a:lnT>
                      <a:noFill/>
                    </a:lnT>
                    <a:lnB>
                      <a:noFill/>
                    </a:lnB>
                  </a:tcPr>
                </a:tc>
                <a:tc gridSpan="2">
                  <a:txBody>
                    <a:bodyPr/>
                    <a:lstStyle/>
                    <a:p>
                      <a:pPr algn="l" fontAlgn="b"/>
                      <a:r>
                        <a:rPr lang="en-US" sz="700" b="0" i="1" u="none" strike="noStrike">
                          <a:solidFill>
                            <a:srgbClr val="0000FF"/>
                          </a:solidFill>
                          <a:latin typeface="Times New Roman"/>
                        </a:rPr>
                        <a:t>L</a:t>
                      </a:r>
                      <a:r>
                        <a:rPr lang="en-US" sz="700" b="0" i="1" u="none" strike="noStrike" baseline="-25000">
                          <a:solidFill>
                            <a:srgbClr val="0000FF"/>
                          </a:solidFill>
                          <a:latin typeface="Times New Roman"/>
                        </a:rPr>
                        <a:t>0.01</a:t>
                      </a:r>
                      <a:r>
                        <a:rPr lang="en-US" sz="700" b="0" i="1" u="none" strike="noStrike">
                          <a:solidFill>
                            <a:srgbClr val="0000FF"/>
                          </a:solidFill>
                          <a:latin typeface="Times New Roman"/>
                        </a:rPr>
                        <a:t>/L </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0.89</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0.77</a:t>
                      </a:r>
                    </a:p>
                  </a:txBody>
                  <a:tcPr marL="0" marR="0" marT="0" marB="0" anchor="b">
                    <a:lnL>
                      <a:noFill/>
                    </a:lnL>
                    <a:lnR>
                      <a:noFill/>
                    </a:lnR>
                    <a:lnT>
                      <a:noFill/>
                    </a:lnT>
                    <a:lnB>
                      <a:noFill/>
                    </a:lnB>
                  </a:tcPr>
                </a:tc>
                <a:tc>
                  <a:txBody>
                    <a:bodyPr/>
                    <a:lstStyle/>
                    <a:p>
                      <a:pPr algn="r" fontAlgn="b"/>
                      <a:r>
                        <a:rPr lang="en-US" sz="700" b="0" i="0" u="none" strike="noStrike">
                          <a:solidFill>
                            <a:srgbClr val="0000FF"/>
                          </a:solidFill>
                          <a:latin typeface="Times New Roman"/>
                        </a:rPr>
                        <a:t>0.72</a:t>
                      </a:r>
                    </a:p>
                  </a:txBody>
                  <a:tcPr marL="0" marR="0" marT="0" marB="0" anchor="b">
                    <a:lnL>
                      <a:noFill/>
                    </a:lnL>
                    <a:lnR>
                      <a:noFill/>
                    </a:lnR>
                    <a:lnT>
                      <a:noFill/>
                    </a:lnT>
                    <a:lnB>
                      <a:noFill/>
                    </a:lnB>
                  </a:tcPr>
                </a:tc>
                <a:tc>
                  <a:txBody>
                    <a:bodyPr/>
                    <a:lstStyle/>
                    <a:p>
                      <a:pPr algn="l" fontAlgn="b"/>
                      <a:endParaRPr lang="en-US" sz="700" b="0" i="0" u="none" strike="noStrike">
                        <a:solidFill>
                          <a:srgbClr val="0000FF"/>
                        </a:solidFill>
                        <a:latin typeface="Times New Roman"/>
                      </a:endParaRPr>
                    </a:p>
                  </a:txBody>
                  <a:tcPr marL="0" marR="0" marT="0" marB="0" anchor="b">
                    <a:lnL>
                      <a:noFill/>
                    </a:lnL>
                    <a:lnR>
                      <a:noFill/>
                    </a:lnR>
                    <a:lnT>
                      <a:noFill/>
                    </a:lnT>
                    <a:lnB>
                      <a:noFill/>
                    </a:lnB>
                  </a:tcPr>
                </a:tc>
                <a:tc>
                  <a:txBody>
                    <a:bodyPr/>
                    <a:lstStyle/>
                    <a:p>
                      <a:pPr algn="l" fontAlgn="b"/>
                      <a:endParaRPr lang="en-US" sz="700" b="0" i="0" u="none" strike="noStrike" dirty="0">
                        <a:latin typeface="Times New Roman"/>
                      </a:endParaRPr>
                    </a:p>
                  </a:txBody>
                  <a:tcPr marL="0" marR="0" marT="0" marB="0" anchor="b">
                    <a:lnL>
                      <a:noFill/>
                    </a:lnL>
                    <a:lnR>
                      <a:noFill/>
                    </a:lnR>
                    <a:lnT>
                      <a:noFill/>
                    </a:lnT>
                    <a:lnB>
                      <a:noFill/>
                    </a:lnB>
                  </a:tcPr>
                </a:tc>
              </a:tr>
            </a:tbl>
          </a:graphicData>
        </a:graphic>
      </p:graphicFrame>
      <p:sp>
        <p:nvSpPr>
          <p:cNvPr id="5" name="Rectangle 4"/>
          <p:cNvSpPr/>
          <p:nvPr/>
        </p:nvSpPr>
        <p:spPr>
          <a:xfrm>
            <a:off x="3733800" y="685800"/>
            <a:ext cx="4953000" cy="5943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p:txBody>
          <a:bodyPr>
            <a:normAutofit/>
          </a:bodyPr>
          <a:lstStyle/>
          <a:p>
            <a:pPr algn="r">
              <a:buNone/>
            </a:pPr>
            <a:endParaRPr lang="en-US" sz="2400" dirty="0"/>
          </a:p>
        </p:txBody>
      </p:sp>
      <p:sp>
        <p:nvSpPr>
          <p:cNvPr id="8" name="Text Placeholder 7"/>
          <p:cNvSpPr>
            <a:spLocks noGrp="1"/>
          </p:cNvSpPr>
          <p:nvPr>
            <p:ph type="body" sz="half" idx="2"/>
          </p:nvPr>
        </p:nvSpPr>
        <p:spPr>
          <a:xfrm>
            <a:off x="457200" y="3005137"/>
            <a:ext cx="3008313" cy="4691063"/>
          </a:xfrm>
        </p:spPr>
        <p:txBody>
          <a:bodyPr>
            <a:normAutofit/>
          </a:bodyPr>
          <a:lstStyle/>
          <a:p>
            <a:r>
              <a:rPr lang="en-US" sz="3200" b="1" dirty="0" smtClean="0"/>
              <a:t>Current ILC Parameters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idx="4294967295"/>
          </p:nvPr>
        </p:nvSpPr>
        <p:spPr>
          <a:xfrm>
            <a:off x="457200" y="274638"/>
            <a:ext cx="8229600" cy="593725"/>
          </a:xfrm>
        </p:spPr>
        <p:txBody>
          <a:bodyPr rtlCol="0">
            <a:normAutofit fontScale="90000"/>
          </a:bodyPr>
          <a:lstStyle/>
          <a:p>
            <a:pPr eaLnBrk="1" fontAlgn="auto" hangingPunct="1">
              <a:spcAft>
                <a:spcPts val="0"/>
              </a:spcAft>
              <a:defRPr/>
            </a:pPr>
            <a:r>
              <a:rPr lang="en-US" altLang="ja-JP" dirty="0" smtClean="0">
                <a:cs typeface="ＭＳ Ｐゴシック"/>
              </a:rPr>
              <a:t>From R&amp;D Programs to TLCC Process</a:t>
            </a:r>
            <a:br>
              <a:rPr lang="en-US" altLang="ja-JP" dirty="0" smtClean="0">
                <a:cs typeface="ＭＳ Ｐゴシック"/>
              </a:rPr>
            </a:br>
            <a:r>
              <a:rPr lang="en-US" altLang="ja-JP" dirty="0" smtClean="0">
                <a:cs typeface="ＭＳ Ｐゴシック"/>
              </a:rPr>
              <a:t>               </a:t>
            </a:r>
            <a:r>
              <a:rPr lang="en-US" altLang="ja-JP" sz="2700" dirty="0" smtClean="0">
                <a:solidFill>
                  <a:schemeClr val="accent1"/>
                </a:solidFill>
                <a:cs typeface="ＭＳ Ｐゴシック"/>
              </a:rPr>
              <a:t>Top Level Change Control</a:t>
            </a:r>
          </a:p>
        </p:txBody>
      </p:sp>
      <p:graphicFrame>
        <p:nvGraphicFramePr>
          <p:cNvPr id="2125856" name="Group 32"/>
          <p:cNvGraphicFramePr>
            <a:graphicFrameLocks noGrp="1"/>
          </p:cNvGraphicFramePr>
          <p:nvPr>
            <p:ph idx="4294967295"/>
          </p:nvPr>
        </p:nvGraphicFramePr>
        <p:xfrm>
          <a:off x="227013" y="3636963"/>
          <a:ext cx="8709025" cy="2103120"/>
        </p:xfrm>
        <a:graphic>
          <a:graphicData uri="http://schemas.openxmlformats.org/drawingml/2006/table">
            <a:tbl>
              <a:tblPr/>
              <a:tblGrid>
                <a:gridCol w="1220787"/>
                <a:gridCol w="2098675"/>
                <a:gridCol w="1401763"/>
                <a:gridCol w="39878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FFFFFF"/>
                        </a:solidFill>
                        <a:effectLst/>
                        <a:latin typeface="Arial" pitchFamily="34" charset="0"/>
                      </a:endParaRP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1" i="0" u="none" strike="noStrike" cap="none" normalizeH="0" baseline="0" smtClean="0">
                          <a:ln>
                            <a:noFill/>
                          </a:ln>
                          <a:solidFill>
                            <a:srgbClr val="FFFFFF"/>
                          </a:solidFill>
                          <a:effectLst/>
                          <a:latin typeface="Arial" pitchFamily="34" charset="0"/>
                          <a:ea typeface="ＭＳ Ｐゴシック" pitchFamily="34" charset="-128"/>
                        </a:rPr>
                        <a:t>When</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1" i="0" u="none" strike="noStrike" cap="none" normalizeH="0" baseline="0" smtClean="0">
                          <a:ln>
                            <a:noFill/>
                          </a:ln>
                          <a:solidFill>
                            <a:srgbClr val="FFFFFF"/>
                          </a:solidFill>
                          <a:effectLst/>
                          <a:latin typeface="Arial" pitchFamily="34" charset="0"/>
                          <a:ea typeface="ＭＳ Ｐゴシック" pitchFamily="34" charset="-128"/>
                        </a:rPr>
                        <a:t>Where</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1" i="0" u="none" strike="noStrike" cap="none" normalizeH="0" baseline="0" smtClean="0">
                          <a:ln>
                            <a:noFill/>
                          </a:ln>
                          <a:solidFill>
                            <a:srgbClr val="FFFFFF"/>
                          </a:solidFill>
                          <a:effectLst/>
                          <a:latin typeface="Arial" pitchFamily="34" charset="0"/>
                          <a:ea typeface="ＭＳ Ｐゴシック" pitchFamily="34" charset="-128"/>
                        </a:rPr>
                        <a:t>What</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ＭＳ Ｐゴシック" pitchFamily="34" charset="-128"/>
                        </a:rPr>
                        <a:t>BAW 1</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ＭＳ Ｐゴシック" pitchFamily="34" charset="-128"/>
                        </a:rPr>
                        <a:t>Sept. 7-10, 2010</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smtClean="0">
                          <a:ln>
                            <a:noFill/>
                          </a:ln>
                          <a:solidFill>
                            <a:srgbClr val="000000"/>
                          </a:solidFill>
                          <a:effectLst/>
                          <a:latin typeface="Arial" pitchFamily="34" charset="0"/>
                          <a:ea typeface="ＭＳ Ｐゴシック" pitchFamily="34" charset="-128"/>
                        </a:rPr>
                        <a:t>KEK</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altLang="ja-JP" sz="2400" b="0" i="0" u="none" strike="noStrike" cap="none" normalizeH="0" baseline="0" dirty="0" smtClean="0">
                          <a:ln>
                            <a:noFill/>
                          </a:ln>
                          <a:solidFill>
                            <a:srgbClr val="7030A0"/>
                          </a:solidFill>
                          <a:effectLst/>
                          <a:latin typeface="Arial" pitchFamily="34" charset="0"/>
                          <a:ea typeface="ＭＳ Ｐゴシック" pitchFamily="34" charset="-128"/>
                        </a:rPr>
                        <a:t>Accelerating Gradient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pPr>
                      <a:r>
                        <a:rPr kumimoji="0" lang="en-US" altLang="ja-JP" sz="2400" b="0" i="0" u="none" strike="noStrike" cap="none" normalizeH="0" baseline="0" dirty="0" smtClean="0">
                          <a:ln>
                            <a:noFill/>
                          </a:ln>
                          <a:solidFill>
                            <a:srgbClr val="00B0F0"/>
                          </a:solidFill>
                          <a:effectLst/>
                          <a:latin typeface="Arial" pitchFamily="34" charset="0"/>
                          <a:ea typeface="ＭＳ Ｐゴシック" pitchFamily="34" charset="-128"/>
                        </a:rPr>
                        <a:t>Single Tunnel (HLRF)</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ＭＳ Ｐゴシック" pitchFamily="34" charset="-128"/>
                        </a:rPr>
                        <a:t>BAW 2</a:t>
                      </a:r>
                    </a:p>
                  </a:txBody>
                  <a:tcP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ＭＳ Ｐゴシック" pitchFamily="34" charset="-128"/>
                        </a:rPr>
                        <a:t>Jan 18-21, 2011</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2400" b="0" i="0" u="none" strike="noStrike" cap="none" normalizeH="0" baseline="0" dirty="0" smtClean="0">
                          <a:ln>
                            <a:noFill/>
                          </a:ln>
                          <a:solidFill>
                            <a:srgbClr val="000000"/>
                          </a:solidFill>
                          <a:effectLst/>
                          <a:latin typeface="Arial" pitchFamily="34" charset="0"/>
                          <a:ea typeface="ＭＳ Ｐゴシック" pitchFamily="34" charset="-128"/>
                        </a:rPr>
                        <a:t>SLAC</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pPr>
                      <a:r>
                        <a:rPr kumimoji="0" lang="en-US" altLang="ja-JP" sz="2400" b="0" i="0" u="none" strike="noStrike" cap="none" normalizeH="0" baseline="0" dirty="0" smtClean="0">
                          <a:ln>
                            <a:noFill/>
                          </a:ln>
                          <a:solidFill>
                            <a:srgbClr val="00B050"/>
                          </a:solidFill>
                          <a:effectLst/>
                          <a:latin typeface="Arial" pitchFamily="34" charset="0"/>
                          <a:ea typeface="ＭＳ Ｐゴシック" pitchFamily="34" charset="-128"/>
                        </a:rPr>
                        <a:t>Reduced RF  </a:t>
                      </a:r>
                    </a:p>
                    <a:p>
                      <a:pPr marL="342900" marR="0" lvl="0" indent="-342900" algn="l" defTabSz="914400" rtl="0" eaLnBrk="1" fontAlgn="base" latinLnBrk="0" hangingPunct="1">
                        <a:lnSpc>
                          <a:spcPct val="100000"/>
                        </a:lnSpc>
                        <a:spcBef>
                          <a:spcPct val="0"/>
                        </a:spcBef>
                        <a:spcAft>
                          <a:spcPct val="0"/>
                        </a:spcAft>
                        <a:buClrTx/>
                        <a:buSzTx/>
                        <a:buFontTx/>
                        <a:buAutoNum type="arabicPeriod" startAt="3"/>
                        <a:tabLst/>
                      </a:pPr>
                      <a:r>
                        <a:rPr kumimoji="0" lang="en-US" altLang="ja-JP" sz="2400" b="0" i="0" u="none" strike="noStrike" cap="none" normalizeH="0" baseline="0" dirty="0" smtClean="0">
                          <a:ln>
                            <a:noFill/>
                          </a:ln>
                          <a:solidFill>
                            <a:srgbClr val="C00000"/>
                          </a:solidFill>
                          <a:effectLst/>
                          <a:latin typeface="Arial" pitchFamily="34" charset="0"/>
                          <a:ea typeface="ＭＳ Ｐゴシック" pitchFamily="34" charset="-128"/>
                        </a:rPr>
                        <a:t>e+ source location</a:t>
                      </a:r>
                    </a:p>
                  </a:txBody>
                  <a:tcP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6"/>
          <p:cNvGrpSpPr>
            <a:grpSpLocks/>
          </p:cNvGrpSpPr>
          <p:nvPr/>
        </p:nvGrpSpPr>
        <p:grpSpPr bwMode="auto">
          <a:xfrm>
            <a:off x="166688" y="1254125"/>
            <a:ext cx="2743200" cy="2112963"/>
            <a:chOff x="3200399" y="1585333"/>
            <a:chExt cx="2743200" cy="2113778"/>
          </a:xfrm>
        </p:grpSpPr>
        <p:sp>
          <p:nvSpPr>
            <p:cNvPr id="5" name="Rounded Rectangle 4"/>
            <p:cNvSpPr>
              <a:spLocks noChangeArrowheads="1"/>
            </p:cNvSpPr>
            <p:nvPr/>
          </p:nvSpPr>
          <p:spPr bwMode="auto">
            <a:xfrm>
              <a:off x="3200399" y="1585333"/>
              <a:ext cx="2743200" cy="2113778"/>
            </a:xfrm>
            <a:prstGeom prst="roundRect">
              <a:avLst>
                <a:gd name="adj" fmla="val 16667"/>
              </a:avLst>
            </a:prstGeom>
            <a:gradFill rotWithShape="1">
              <a:gsLst>
                <a:gs pos="0">
                  <a:srgbClr val="F8F8F8"/>
                </a:gs>
                <a:gs pos="20000">
                  <a:srgbClr val="F7F7F7"/>
                </a:gs>
                <a:gs pos="100000">
                  <a:srgbClr val="BDBDBD"/>
                </a:gs>
              </a:gsLst>
              <a:lin ang="5400000"/>
            </a:gradFill>
            <a:ln w="9525">
              <a:noFill/>
              <a:round/>
              <a:headEnd/>
              <a:tailEnd/>
            </a:ln>
            <a:effectLst>
              <a:outerShdw dist="23000" dir="5400000" rotWithShape="0">
                <a:srgbClr val="808080">
                  <a:alpha val="34999"/>
                </a:srgbClr>
              </a:outerShdw>
            </a:effectLst>
          </p:spPr>
          <p:txBody>
            <a:bodyPr/>
            <a:lstStyle/>
            <a:p>
              <a:pPr eaLnBrk="0" fontAlgn="ctr" hangingPunct="0">
                <a:spcBef>
                  <a:spcPts val="0"/>
                </a:spcBef>
                <a:spcAft>
                  <a:spcPts val="0"/>
                </a:spcAft>
                <a:defRPr/>
              </a:pPr>
              <a:endParaRPr lang="en-US">
                <a:latin typeface="Arial" charset="0"/>
              </a:endParaRPr>
            </a:p>
          </p:txBody>
        </p:sp>
        <p:sp>
          <p:nvSpPr>
            <p:cNvPr id="6" name="Rounded Rectangle 4"/>
            <p:cNvSpPr/>
            <p:nvPr/>
          </p:nvSpPr>
          <p:spPr>
            <a:xfrm>
              <a:off x="3303586" y="1688561"/>
              <a:ext cx="2536825" cy="1907322"/>
            </a:xfrm>
            <a:prstGeom prst="rect">
              <a:avLst/>
            </a:prstGeom>
          </p:spPr>
          <p:style>
            <a:lnRef idx="0">
              <a:scrgbClr r="0" g="0" b="0"/>
            </a:lnRef>
            <a:fillRef idx="0">
              <a:scrgbClr r="0" g="0" b="0"/>
            </a:fillRef>
            <a:effectRef idx="0">
              <a:scrgbClr r="0" g="0" b="0"/>
            </a:effectRef>
            <a:fontRef idx="minor">
              <a:schemeClr val="lt1"/>
            </a:fontRef>
          </p:style>
          <p:txBody>
            <a:bodyPr lIns="80010" tIns="80010" rIns="80010" bIns="80010"/>
            <a:lstStyle/>
            <a:p>
              <a:pPr defTabSz="933450" fontAlgn="auto">
                <a:lnSpc>
                  <a:spcPct val="90000"/>
                </a:lnSpc>
                <a:spcBef>
                  <a:spcPts val="0"/>
                </a:spcBef>
                <a:spcAft>
                  <a:spcPct val="35000"/>
                </a:spcAft>
                <a:defRPr/>
              </a:pPr>
              <a:r>
                <a:rPr lang="en-US" altLang="ja-JP" sz="2100" dirty="0">
                  <a:solidFill>
                    <a:srgbClr val="FF0000"/>
                  </a:solidFill>
                </a:rPr>
                <a:t>Baseline Assessment Workshops</a:t>
              </a:r>
            </a:p>
            <a:p>
              <a:pPr marL="171450" lvl="1" indent="-171450" defTabSz="933450" fontAlgn="auto">
                <a:lnSpc>
                  <a:spcPct val="90000"/>
                </a:lnSpc>
                <a:spcBef>
                  <a:spcPts val="0"/>
                </a:spcBef>
                <a:spcAft>
                  <a:spcPct val="15000"/>
                </a:spcAft>
                <a:buFontTx/>
                <a:buChar char="•"/>
                <a:defRPr/>
              </a:pPr>
              <a:r>
                <a:rPr lang="en-US" altLang="ja-JP" sz="1600" dirty="0">
                  <a:solidFill>
                    <a:srgbClr val="FF0000"/>
                  </a:solidFill>
                </a:rPr>
                <a:t>Face to face meetings</a:t>
              </a:r>
            </a:p>
            <a:p>
              <a:pPr marL="171450" lvl="1" indent="-171450" defTabSz="933450" fontAlgn="auto">
                <a:lnSpc>
                  <a:spcPct val="90000"/>
                </a:lnSpc>
                <a:spcBef>
                  <a:spcPts val="0"/>
                </a:spcBef>
                <a:spcAft>
                  <a:spcPct val="15000"/>
                </a:spcAft>
                <a:buFontTx/>
                <a:buChar char="•"/>
                <a:defRPr/>
              </a:pPr>
              <a:r>
                <a:rPr lang="en-US" altLang="ja-JP" sz="1600" dirty="0">
                  <a:solidFill>
                    <a:srgbClr val="FF0000"/>
                  </a:solidFill>
                </a:rPr>
                <a:t>Open to all stakeholders</a:t>
              </a:r>
            </a:p>
            <a:p>
              <a:pPr marL="171450" lvl="1" indent="-171450" defTabSz="933450" fontAlgn="auto">
                <a:lnSpc>
                  <a:spcPct val="90000"/>
                </a:lnSpc>
                <a:spcBef>
                  <a:spcPts val="0"/>
                </a:spcBef>
                <a:spcAft>
                  <a:spcPct val="15000"/>
                </a:spcAft>
                <a:buFontTx/>
                <a:buChar char="•"/>
                <a:defRPr/>
              </a:pPr>
              <a:r>
                <a:rPr lang="en-US" altLang="ja-JP" sz="1600" dirty="0">
                  <a:solidFill>
                    <a:srgbClr val="FF0000"/>
                  </a:solidFill>
                </a:rPr>
                <a:t>Plenary</a:t>
              </a:r>
            </a:p>
          </p:txBody>
        </p:sp>
      </p:grpSp>
      <p:sp>
        <p:nvSpPr>
          <p:cNvPr id="8" name="Oval 7"/>
          <p:cNvSpPr/>
          <p:nvPr/>
        </p:nvSpPr>
        <p:spPr bwMode="auto">
          <a:xfrm>
            <a:off x="3200400" y="3978275"/>
            <a:ext cx="5668963" cy="914400"/>
          </a:xfrm>
          <a:prstGeom prst="ellipse">
            <a:avLst/>
          </a:prstGeom>
          <a:noFill/>
          <a:ln w="38100" cap="flat" cmpd="sng" algn="ctr">
            <a:solidFill>
              <a:schemeClr val="accent6">
                <a:lumMod val="75000"/>
              </a:schemeClr>
            </a:solidFill>
            <a:prstDash val="solid"/>
            <a:round/>
            <a:headEnd type="none" w="med" len="med"/>
            <a:tailEnd type="none" w="med" len="med"/>
          </a:ln>
          <a:effectLst/>
        </p:spPr>
        <p:txBody>
          <a:bodyPr/>
          <a:lstStyle/>
          <a:p>
            <a:pPr eaLnBrk="0" fontAlgn="ctr" hangingPunct="0">
              <a:spcBef>
                <a:spcPts val="0"/>
              </a:spcBef>
              <a:spcAft>
                <a:spcPts val="0"/>
              </a:spcAft>
              <a:defRPr/>
            </a:pPr>
            <a:endParaRPr lang="en-US" altLang="en-US" sz="3600">
              <a:latin typeface="Arial" charset="0"/>
            </a:endParaRPr>
          </a:p>
        </p:txBody>
      </p:sp>
      <p:sp>
        <p:nvSpPr>
          <p:cNvPr id="9" name="TextBox 8"/>
          <p:cNvSpPr txBox="1">
            <a:spLocks noChangeArrowheads="1"/>
          </p:cNvSpPr>
          <p:nvPr/>
        </p:nvSpPr>
        <p:spPr bwMode="auto">
          <a:xfrm>
            <a:off x="4322763" y="1235075"/>
            <a:ext cx="4192587" cy="2246313"/>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spAutoFit/>
          </a:bodyPr>
          <a:lstStyle/>
          <a:p>
            <a:pPr defTabSz="457200" fontAlgn="auto">
              <a:spcBef>
                <a:spcPts val="0"/>
              </a:spcBef>
              <a:spcAft>
                <a:spcPts val="0"/>
              </a:spcAft>
              <a:defRPr/>
            </a:pPr>
            <a:r>
              <a:rPr lang="en-US" altLang="ja-JP" sz="2800" dirty="0">
                <a:solidFill>
                  <a:srgbClr val="000000"/>
                </a:solidFill>
                <a:latin typeface="Arial" charset="0"/>
              </a:rPr>
              <a:t>BAW-1 Successfully completed and PM’s have forwarded recommendations to Project Director for TLCC</a:t>
            </a:r>
          </a:p>
        </p:txBody>
      </p:sp>
      <p:sp>
        <p:nvSpPr>
          <p:cNvPr id="5145" name="Freeform 9"/>
          <p:cNvSpPr>
            <a:spLocks/>
          </p:cNvSpPr>
          <p:nvPr/>
        </p:nvSpPr>
        <p:spPr bwMode="auto">
          <a:xfrm flipH="1">
            <a:off x="8412163" y="3521075"/>
            <a:ext cx="731837" cy="2468563"/>
          </a:xfrm>
          <a:custGeom>
            <a:avLst/>
            <a:gdLst>
              <a:gd name="T0" fmla="*/ 1152788 w 464426"/>
              <a:gd name="T1" fmla="*/ 0 h 2123279"/>
              <a:gd name="T2" fmla="*/ 70578 w 464426"/>
              <a:gd name="T3" fmla="*/ 1896473 h 2123279"/>
              <a:gd name="T4" fmla="*/ 729314 w 464426"/>
              <a:gd name="T5" fmla="*/ 2870336 h 2123279"/>
              <a:gd name="T6" fmla="*/ 0 60000 65536"/>
              <a:gd name="T7" fmla="*/ 0 60000 65536"/>
              <a:gd name="T8" fmla="*/ 0 60000 65536"/>
              <a:gd name="T9" fmla="*/ 0 w 464426"/>
              <a:gd name="T10" fmla="*/ 0 h 2123279"/>
              <a:gd name="T11" fmla="*/ 464426 w 464426"/>
              <a:gd name="T12" fmla="*/ 2123279 h 2123279"/>
            </a:gdLst>
            <a:ahLst/>
            <a:cxnLst>
              <a:cxn ang="T6">
                <a:pos x="T0" y="T1"/>
              </a:cxn>
              <a:cxn ang="T7">
                <a:pos x="T2" y="T3"/>
              </a:cxn>
              <a:cxn ang="T8">
                <a:pos x="T4" y="T5"/>
              </a:cxn>
            </a:cxnLst>
            <a:rect l="T9" t="T10" r="T11" b="T12"/>
            <a:pathLst>
              <a:path w="464426" h="2123279">
                <a:moveTo>
                  <a:pt x="464426" y="0"/>
                </a:moveTo>
                <a:cubicBezTo>
                  <a:pt x="260647" y="524500"/>
                  <a:pt x="56868" y="1049001"/>
                  <a:pt x="28434" y="1402881"/>
                </a:cubicBezTo>
                <a:cubicBezTo>
                  <a:pt x="0" y="1756761"/>
                  <a:pt x="146910" y="1940020"/>
                  <a:pt x="293820" y="2123279"/>
                </a:cubicBezTo>
              </a:path>
            </a:pathLst>
          </a:custGeom>
          <a:noFill/>
          <a:ln w="38100" cap="flat" cmpd="sng" algn="ctr">
            <a:solidFill>
              <a:schemeClr val="accent1"/>
            </a:solidFill>
            <a:prstDash val="solid"/>
            <a:round/>
            <a:headEnd type="none" w="med" len="med"/>
            <a:tailEnd type="triangle" w="med" len="med"/>
          </a:ln>
        </p:spPr>
        <p:txBody>
          <a:bodyPr/>
          <a:lstStyle/>
          <a:p>
            <a:endParaRPr lang="en-US"/>
          </a:p>
        </p:txBody>
      </p:sp>
      <p:cxnSp>
        <p:nvCxnSpPr>
          <p:cNvPr id="14" name="Straight Arrow Connector 13"/>
          <p:cNvCxnSpPr/>
          <p:nvPr/>
        </p:nvCxnSpPr>
        <p:spPr>
          <a:xfrm rot="10800000" flipV="1">
            <a:off x="1463675" y="777875"/>
            <a:ext cx="1736725" cy="3651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rot="5400000">
            <a:off x="5851525" y="503238"/>
            <a:ext cx="274637" cy="2746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148" name="TextBox 11"/>
          <p:cNvSpPr txBox="1">
            <a:spLocks noChangeArrowheads="1"/>
          </p:cNvSpPr>
          <p:nvPr/>
        </p:nvSpPr>
        <p:spPr bwMode="auto">
          <a:xfrm>
            <a:off x="274638" y="5897563"/>
            <a:ext cx="8686800" cy="708025"/>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Recommend :- No change in gradient, Single tunnel linac and continuing development of alternate RF power systems, Klystron Cluster and Distributed RF.</a:t>
            </a:r>
          </a:p>
        </p:txBody>
      </p:sp>
      <p:cxnSp>
        <p:nvCxnSpPr>
          <p:cNvPr id="15" name="Straight Arrow Connector 14"/>
          <p:cNvCxnSpPr/>
          <p:nvPr/>
        </p:nvCxnSpPr>
        <p:spPr>
          <a:xfrm rot="10800000">
            <a:off x="8412163" y="3521075"/>
            <a:ext cx="920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_14_group.jpg"/>
          <p:cNvPicPr>
            <a:picLocks noChangeAspect="1"/>
          </p:cNvPicPr>
          <p:nvPr/>
        </p:nvPicPr>
        <p:blipFill>
          <a:blip r:embed="rId2" cstate="print"/>
          <a:stretch>
            <a:fillRect/>
          </a:stretch>
        </p:blipFill>
        <p:spPr>
          <a:xfrm>
            <a:off x="877824" y="1295400"/>
            <a:ext cx="7388352" cy="5437632"/>
          </a:xfrm>
          <a:prstGeom prst="rect">
            <a:avLst/>
          </a:prstGeom>
        </p:spPr>
      </p:pic>
      <p:sp>
        <p:nvSpPr>
          <p:cNvPr id="3" name="Title 2"/>
          <p:cNvSpPr>
            <a:spLocks noGrp="1"/>
          </p:cNvSpPr>
          <p:nvPr>
            <p:ph type="title"/>
          </p:nvPr>
        </p:nvSpPr>
        <p:spPr>
          <a:xfrm>
            <a:off x="457200" y="304800"/>
            <a:ext cx="8229600" cy="609600"/>
          </a:xfrm>
        </p:spPr>
        <p:txBody>
          <a:bodyPr>
            <a:noAutofit/>
          </a:bodyPr>
          <a:lstStyle/>
          <a:p>
            <a:r>
              <a:rPr lang="en-US" sz="3200" b="1" dirty="0" smtClean="0"/>
              <a:t>KEK/SLAC  LC WORKSHOP</a:t>
            </a:r>
            <a:br>
              <a:rPr lang="en-US" sz="3200" b="1" dirty="0" smtClean="0"/>
            </a:br>
            <a:r>
              <a:rPr lang="en-US" sz="3200" b="1" dirty="0" smtClean="0"/>
              <a:t>March 1-4, 1988 at KEK</a:t>
            </a:r>
            <a:endParaRPr lang="en-US" sz="3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ctrTitle"/>
          </p:nvPr>
        </p:nvSpPr>
        <p:spPr>
          <a:xfrm>
            <a:off x="731838" y="960438"/>
            <a:ext cx="7772400" cy="1371600"/>
          </a:xfrm>
        </p:spPr>
        <p:txBody>
          <a:bodyPr/>
          <a:lstStyle/>
          <a:p>
            <a:pPr eaLnBrk="1" hangingPunct="1"/>
            <a:r>
              <a:rPr lang="en-US" altLang="ja-JP" sz="3200" b="1" smtClean="0">
                <a:cs typeface="ＭＳ Ｐゴシック"/>
              </a:rPr>
              <a:t>A Review on Design Study of the</a:t>
            </a:r>
            <a:br>
              <a:rPr lang="en-US" altLang="ja-JP" sz="3200" b="1" smtClean="0">
                <a:cs typeface="ＭＳ Ｐゴシック"/>
              </a:rPr>
            </a:br>
            <a:r>
              <a:rPr lang="en-US" altLang="ja-JP" sz="3200" b="1" smtClean="0">
                <a:cs typeface="ＭＳ Ｐゴシック"/>
              </a:rPr>
              <a:t>ILC Conventional Facility in Mountain Region</a:t>
            </a:r>
            <a:endParaRPr lang="ja-JP" altLang="en-US" sz="4000" b="1" smtClean="0">
              <a:solidFill>
                <a:srgbClr val="3366FF"/>
              </a:solidFill>
              <a:cs typeface="ＭＳ Ｐゴシック"/>
            </a:endParaRPr>
          </a:p>
        </p:txBody>
      </p:sp>
      <p:sp>
        <p:nvSpPr>
          <p:cNvPr id="3" name="サブタイトル 2"/>
          <p:cNvSpPr>
            <a:spLocks noGrp="1"/>
          </p:cNvSpPr>
          <p:nvPr>
            <p:ph type="subTitle" idx="1"/>
          </p:nvPr>
        </p:nvSpPr>
        <p:spPr>
          <a:xfrm>
            <a:off x="274638" y="0"/>
            <a:ext cx="8229600" cy="1050925"/>
          </a:xfrm>
        </p:spPr>
        <p:txBody>
          <a:bodyPr wrap="none" rtlCol="0">
            <a:normAutofit lnSpcReduction="10000"/>
          </a:bodyPr>
          <a:lstStyle/>
          <a:p>
            <a:pPr eaLnBrk="1" fontAlgn="auto" hangingPunct="1">
              <a:lnSpc>
                <a:spcPct val="90000"/>
              </a:lnSpc>
              <a:spcAft>
                <a:spcPts val="0"/>
              </a:spcAft>
              <a:defRPr/>
            </a:pPr>
            <a:r>
              <a:rPr lang="en-US" altLang="ja-JP" b="1" dirty="0" smtClean="0">
                <a:solidFill>
                  <a:srgbClr val="0070C0"/>
                </a:solidFill>
              </a:rPr>
              <a:t>One Example of Site Dependent Optimization</a:t>
            </a:r>
          </a:p>
          <a:p>
            <a:pPr eaLnBrk="1" fontAlgn="auto" hangingPunct="1">
              <a:lnSpc>
                <a:spcPct val="90000"/>
              </a:lnSpc>
              <a:spcAft>
                <a:spcPts val="0"/>
              </a:spcAft>
              <a:defRPr/>
            </a:pPr>
            <a:r>
              <a:rPr lang="en-US" altLang="ja-JP" b="1" dirty="0" smtClean="0">
                <a:solidFill>
                  <a:srgbClr val="0070C0"/>
                </a:solidFill>
              </a:rPr>
              <a:t>Process and Input to BAW-1</a:t>
            </a:r>
          </a:p>
        </p:txBody>
      </p:sp>
      <p:pic>
        <p:nvPicPr>
          <p:cNvPr id="6148" name="Picture 2"/>
          <p:cNvPicPr>
            <a:picLocks noChangeAspect="1" noChangeArrowheads="1"/>
          </p:cNvPicPr>
          <p:nvPr/>
        </p:nvPicPr>
        <p:blipFill>
          <a:blip r:embed="rId2" cstate="print"/>
          <a:srcRect/>
          <a:stretch>
            <a:fillRect/>
          </a:stretch>
        </p:blipFill>
        <p:spPr bwMode="auto">
          <a:xfrm>
            <a:off x="1279525" y="2332038"/>
            <a:ext cx="6858000" cy="402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457200"/>
            <a:ext cx="8229600" cy="685800"/>
          </a:xfrm>
        </p:spPr>
        <p:txBody>
          <a:bodyPr rtlCol="0">
            <a:normAutofit fontScale="90000"/>
          </a:bodyPr>
          <a:lstStyle/>
          <a:p>
            <a:pPr eaLnBrk="1" fontAlgn="auto" hangingPunct="1">
              <a:spcAft>
                <a:spcPts val="0"/>
              </a:spcAft>
              <a:defRPr/>
            </a:pPr>
            <a:r>
              <a:rPr lang="en-US" altLang="ja-JP" b="1" dirty="0" smtClean="0"/>
              <a:t>International Review of </a:t>
            </a:r>
            <a:r>
              <a:rPr lang="en-US" altLang="ja-JP" b="1" dirty="0" smtClean="0">
                <a:cs typeface="ＭＳ Ｐゴシック"/>
              </a:rPr>
              <a:t>ILC Facility in Mountain Region</a:t>
            </a:r>
            <a:endParaRPr lang="ja-JP" altLang="en-US" b="1" smtClean="0"/>
          </a:p>
        </p:txBody>
      </p:sp>
      <p:sp>
        <p:nvSpPr>
          <p:cNvPr id="7171" name="コンテンツ プレースホルダ 2"/>
          <p:cNvSpPr>
            <a:spLocks noGrp="1"/>
          </p:cNvSpPr>
          <p:nvPr>
            <p:ph idx="1"/>
          </p:nvPr>
        </p:nvSpPr>
        <p:spPr>
          <a:xfrm>
            <a:off x="152400" y="1752600"/>
            <a:ext cx="8991600" cy="5257800"/>
          </a:xfrm>
        </p:spPr>
        <p:txBody>
          <a:bodyPr>
            <a:normAutofit/>
          </a:bodyPr>
          <a:lstStyle/>
          <a:p>
            <a:pPr eaLnBrk="1" hangingPunct="1">
              <a:lnSpc>
                <a:spcPct val="80000"/>
              </a:lnSpc>
            </a:pPr>
            <a:r>
              <a:rPr lang="en-US" altLang="ja-JP" sz="2100" dirty="0" smtClean="0">
                <a:solidFill>
                  <a:srgbClr val="FF0000"/>
                </a:solidFill>
                <a:cs typeface="ＭＳ Ｐゴシック"/>
              </a:rPr>
              <a:t>Review Chair:		Victor R. </a:t>
            </a:r>
            <a:r>
              <a:rPr lang="en-US" altLang="ja-JP" sz="2100" dirty="0" err="1" smtClean="0">
                <a:solidFill>
                  <a:srgbClr val="FF0000"/>
                </a:solidFill>
                <a:cs typeface="ＭＳ Ｐゴシック"/>
              </a:rPr>
              <a:t>Kuchler</a:t>
            </a:r>
            <a:r>
              <a:rPr lang="en-US" altLang="ja-JP" sz="2100" dirty="0" smtClean="0">
                <a:solidFill>
                  <a:srgbClr val="FF0000"/>
                </a:solidFill>
                <a:cs typeface="ＭＳ Ｐゴシック"/>
              </a:rPr>
              <a:t>  (GDE-CFS: FNAL)</a:t>
            </a:r>
            <a:endParaRPr lang="ja-JP" altLang="en-US" sz="2100" smtClean="0">
              <a:solidFill>
                <a:srgbClr val="FF0000"/>
              </a:solidFill>
              <a:cs typeface="ＭＳ Ｐゴシック"/>
            </a:endParaRPr>
          </a:p>
          <a:p>
            <a:pPr eaLnBrk="1" hangingPunct="1">
              <a:lnSpc>
                <a:spcPct val="80000"/>
              </a:lnSpc>
            </a:pPr>
            <a:r>
              <a:rPr lang="en-US" altLang="ja-JP" sz="2100" dirty="0" smtClean="0">
                <a:cs typeface="ＭＳ Ｐゴシック"/>
              </a:rPr>
              <a:t>Reviewers:			John A. Osborne (GDE-CFS: CERN)</a:t>
            </a:r>
          </a:p>
          <a:p>
            <a:pPr eaLnBrk="1" hangingPunct="1">
              <a:lnSpc>
                <a:spcPct val="80000"/>
              </a:lnSpc>
              <a:buFont typeface="Arial" pitchFamily="34" charset="0"/>
              <a:buNone/>
            </a:pPr>
            <a:r>
              <a:rPr lang="en-US" altLang="ja-JP" sz="2100" dirty="0" smtClean="0">
                <a:cs typeface="ＭＳ Ｐゴシック"/>
              </a:rPr>
              <a:t>					Thomas W. </a:t>
            </a:r>
            <a:r>
              <a:rPr lang="en-US" altLang="ja-JP" sz="2100" dirty="0" err="1" smtClean="0">
                <a:cs typeface="ＭＳ Ｐゴシック"/>
              </a:rPr>
              <a:t>Lackowski</a:t>
            </a:r>
            <a:r>
              <a:rPr lang="en-US" altLang="ja-JP" sz="2100" dirty="0" smtClean="0">
                <a:cs typeface="ＭＳ Ｐゴシック"/>
              </a:rPr>
              <a:t> (GDE-CFS FNAL)</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Larry L. Hammond (GDE-CFS: FNAL)</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Randal J. </a:t>
            </a:r>
            <a:r>
              <a:rPr lang="en-US" altLang="ja-JP" sz="2100" dirty="0" err="1" smtClean="0">
                <a:cs typeface="ＭＳ Ｐゴシック"/>
              </a:rPr>
              <a:t>Wielgos</a:t>
            </a:r>
            <a:r>
              <a:rPr lang="en-US" altLang="ja-JP" sz="2100" dirty="0" smtClean="0">
                <a:cs typeface="ＭＳ Ｐゴシック"/>
              </a:rPr>
              <a:t> (GDE-CFS: FNAL) </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Tracy </a:t>
            </a:r>
            <a:r>
              <a:rPr lang="en-US" altLang="ja-JP" sz="2100" dirty="0" err="1" smtClean="0">
                <a:cs typeface="ＭＳ Ｐゴシック"/>
              </a:rPr>
              <a:t>Lundin</a:t>
            </a:r>
            <a:r>
              <a:rPr lang="en-US" altLang="ja-JP" sz="2100" dirty="0" smtClean="0">
                <a:cs typeface="ＭＳ Ｐゴシック"/>
              </a:rPr>
              <a:t> (Hanson Professional Service Inc.) </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Wilhelm </a:t>
            </a:r>
            <a:r>
              <a:rPr lang="en-US" altLang="ja-JP" sz="2100" dirty="0" err="1" smtClean="0">
                <a:cs typeface="ＭＳ Ｐゴシック"/>
              </a:rPr>
              <a:t>Bialowons</a:t>
            </a:r>
            <a:r>
              <a:rPr lang="en-US" altLang="ja-JP" sz="2100" dirty="0" smtClean="0">
                <a:cs typeface="ＭＳ Ｐゴシック"/>
              </a:rPr>
              <a:t> (GDE-CFS/GS-APM: DESY)</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Tomoki </a:t>
            </a:r>
            <a:r>
              <a:rPr lang="en-US" altLang="ja-JP" sz="2100" dirty="0" err="1" smtClean="0">
                <a:cs typeface="ＭＳ Ｐゴシック"/>
              </a:rPr>
              <a:t>Shiotani</a:t>
            </a:r>
            <a:r>
              <a:rPr lang="en-US" altLang="ja-JP" sz="2100" dirty="0" smtClean="0">
                <a:cs typeface="ＭＳ Ｐゴシック"/>
              </a:rPr>
              <a:t> (Kyoto U.) </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a:t>
            </a:r>
            <a:r>
              <a:rPr lang="en-US" altLang="ja-JP" sz="2100" dirty="0" err="1" smtClean="0">
                <a:cs typeface="ＭＳ Ｐゴシック"/>
              </a:rPr>
              <a:t>Takafumi</a:t>
            </a:r>
            <a:r>
              <a:rPr lang="en-US" altLang="ja-JP" sz="2100" dirty="0" smtClean="0">
                <a:cs typeface="ＭＳ Ｐゴシック"/>
              </a:rPr>
              <a:t> Seiki (Utsunomiya U.)</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Hideaki </a:t>
            </a:r>
            <a:r>
              <a:rPr lang="en-US" altLang="ja-JP" sz="2100" dirty="0" err="1" smtClean="0">
                <a:cs typeface="ＭＳ Ｐゴシック"/>
              </a:rPr>
              <a:t>Yasuhara</a:t>
            </a:r>
            <a:r>
              <a:rPr lang="en-US" altLang="ja-JP" sz="2100" dirty="0" smtClean="0">
                <a:cs typeface="ＭＳ Ｐゴシック"/>
              </a:rPr>
              <a:t> (Ehime U.) </a:t>
            </a:r>
            <a:endParaRPr lang="ja-JP" altLang="en-US" sz="2100" smtClean="0">
              <a:cs typeface="ＭＳ Ｐゴシック"/>
            </a:endParaRPr>
          </a:p>
          <a:p>
            <a:pPr eaLnBrk="1" hangingPunct="1">
              <a:lnSpc>
                <a:spcPct val="80000"/>
              </a:lnSpc>
              <a:buFont typeface="Arial" pitchFamily="34" charset="0"/>
              <a:buNone/>
            </a:pPr>
            <a:r>
              <a:rPr lang="en-US" altLang="ja-JP" sz="2100" dirty="0" smtClean="0">
                <a:cs typeface="ＭＳ Ｐゴシック"/>
              </a:rPr>
              <a:t>					Satoru Yamashita (U. Tokyo)</a:t>
            </a:r>
            <a:endParaRPr lang="ja-JP" altLang="en-US" sz="2100" smtClean="0">
              <a:cs typeface="ＭＳ Ｐゴシック"/>
            </a:endParaRPr>
          </a:p>
          <a:p>
            <a:pPr eaLnBrk="1" hangingPunct="1">
              <a:lnSpc>
                <a:spcPct val="80000"/>
              </a:lnSpc>
            </a:pPr>
            <a:r>
              <a:rPr lang="en-US" altLang="ja-JP" sz="2100" dirty="0" smtClean="0">
                <a:cs typeface="ＭＳ Ｐゴシック"/>
              </a:rPr>
              <a:t>Observer 			</a:t>
            </a:r>
            <a:r>
              <a:rPr lang="en-US" altLang="ja-JP" sz="2100" dirty="0" err="1" smtClean="0">
                <a:cs typeface="ＭＳ Ｐゴシック"/>
              </a:rPr>
              <a:t>Tomofumi</a:t>
            </a:r>
            <a:r>
              <a:rPr lang="en-US" altLang="ja-JP" sz="2100" dirty="0" smtClean="0">
                <a:cs typeface="ＭＳ Ｐゴシック"/>
              </a:rPr>
              <a:t> Koyama (Kyoto U.)   </a:t>
            </a:r>
          </a:p>
          <a:p>
            <a:pPr eaLnBrk="1" hangingPunct="1">
              <a:lnSpc>
                <a:spcPct val="80000"/>
              </a:lnSpc>
            </a:pPr>
            <a:endParaRPr lang="ja-JP" altLang="en-US" sz="2100" smtClean="0">
              <a:cs typeface="ＭＳ Ｐゴシック"/>
            </a:endParaRPr>
          </a:p>
          <a:p>
            <a:pPr eaLnBrk="1" hangingPunct="1">
              <a:lnSpc>
                <a:spcPct val="80000"/>
              </a:lnSpc>
            </a:pPr>
            <a:r>
              <a:rPr lang="en-US" altLang="ja-JP" sz="2100" dirty="0" smtClean="0">
                <a:solidFill>
                  <a:srgbClr val="3366FF"/>
                </a:solidFill>
                <a:cs typeface="ＭＳ Ｐゴシック"/>
              </a:rPr>
              <a:t>Assistant/Secretary: 	Akira Yamamoto (GDE/KEK/AAA)</a:t>
            </a:r>
            <a:endParaRPr lang="ja-JP" altLang="en-US" sz="2100" smtClean="0">
              <a:solidFill>
                <a:srgbClr val="3366FF"/>
              </a:solidFill>
              <a:cs typeface="ＭＳ Ｐゴシック"/>
            </a:endParaRPr>
          </a:p>
          <a:p>
            <a:pPr eaLnBrk="1" hangingPunct="1">
              <a:lnSpc>
                <a:spcPct val="80000"/>
              </a:lnSpc>
            </a:pPr>
            <a:endParaRPr lang="ja-JP" altLang="en-US" sz="2100" smtClean="0">
              <a:cs typeface="ＭＳ Ｐゴシック"/>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4267200"/>
          </a:xfrm>
        </p:spPr>
        <p:txBody>
          <a:bodyPr>
            <a:normAutofit/>
          </a:bodyPr>
          <a:lstStyle/>
          <a:p>
            <a:r>
              <a:rPr lang="en-US" b="1" dirty="0" smtClean="0"/>
              <a:t>Good Luck to the Next Generation!</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1000"/>
          </a:xfrm>
        </p:spPr>
        <p:txBody>
          <a:bodyPr>
            <a:normAutofit fontScale="90000"/>
          </a:bodyPr>
          <a:lstStyle/>
          <a:p>
            <a:r>
              <a:rPr lang="en-US" sz="3200" b="1" dirty="0" smtClean="0"/>
              <a:t>Major Participants, starting at 1988 KEK Workshop</a:t>
            </a:r>
            <a:br>
              <a:rPr lang="en-US" sz="3200" b="1" dirty="0" smtClean="0"/>
            </a:br>
            <a:endParaRPr lang="en-US" sz="3200" b="1" dirty="0"/>
          </a:p>
        </p:txBody>
      </p:sp>
      <p:sp>
        <p:nvSpPr>
          <p:cNvPr id="3" name="Content Placeholder 2"/>
          <p:cNvSpPr>
            <a:spLocks noGrp="1"/>
          </p:cNvSpPr>
          <p:nvPr>
            <p:ph idx="1"/>
          </p:nvPr>
        </p:nvSpPr>
        <p:spPr>
          <a:xfrm>
            <a:off x="381000" y="1066800"/>
            <a:ext cx="3124200" cy="7010400"/>
          </a:xfrm>
        </p:spPr>
        <p:txBody>
          <a:bodyPr>
            <a:noAutofit/>
          </a:bodyPr>
          <a:lstStyle/>
          <a:p>
            <a:r>
              <a:rPr lang="en-US" sz="1400" b="1" dirty="0" smtClean="0"/>
              <a:t>Y. Kimura ( KEK Co-Chair)</a:t>
            </a:r>
          </a:p>
          <a:p>
            <a:r>
              <a:rPr lang="en-US" sz="1400" dirty="0" smtClean="0"/>
              <a:t>T. Nishikawa</a:t>
            </a:r>
          </a:p>
          <a:p>
            <a:r>
              <a:rPr lang="en-US" sz="1400" dirty="0" smtClean="0"/>
              <a:t>S. Ozaki</a:t>
            </a:r>
          </a:p>
          <a:p>
            <a:r>
              <a:rPr lang="en-US" sz="1400" dirty="0" smtClean="0"/>
              <a:t>S. Iwata</a:t>
            </a:r>
          </a:p>
          <a:p>
            <a:r>
              <a:rPr lang="en-US" sz="1400" dirty="0" smtClean="0"/>
              <a:t>S. </a:t>
            </a:r>
            <a:r>
              <a:rPr lang="en-US" sz="1400" dirty="0" err="1" smtClean="0"/>
              <a:t>Kamada</a:t>
            </a:r>
            <a:endParaRPr lang="en-US" sz="1400" dirty="0" smtClean="0"/>
          </a:p>
          <a:p>
            <a:r>
              <a:rPr lang="en-US" sz="1400" dirty="0" smtClean="0"/>
              <a:t>K. </a:t>
            </a:r>
            <a:r>
              <a:rPr lang="en-US" sz="1400" dirty="0" err="1" smtClean="0"/>
              <a:t>Yokoya</a:t>
            </a:r>
            <a:endParaRPr lang="en-US" sz="1400" dirty="0" smtClean="0"/>
          </a:p>
          <a:p>
            <a:r>
              <a:rPr lang="en-US" sz="1400" dirty="0" smtClean="0"/>
              <a:t>S. </a:t>
            </a:r>
            <a:r>
              <a:rPr lang="en-US" sz="1400" dirty="0" err="1" smtClean="0"/>
              <a:t>Kurokawa</a:t>
            </a:r>
            <a:endParaRPr lang="en-US" sz="1400" dirty="0" smtClean="0"/>
          </a:p>
          <a:p>
            <a:r>
              <a:rPr lang="en-US" sz="1400" dirty="0" smtClean="0"/>
              <a:t>H. Mizuno</a:t>
            </a:r>
          </a:p>
          <a:p>
            <a:r>
              <a:rPr lang="en-US" sz="1400" dirty="0" smtClean="0"/>
              <a:t>T. </a:t>
            </a:r>
            <a:r>
              <a:rPr lang="en-US" sz="1400" dirty="0" err="1" smtClean="0"/>
              <a:t>Shintake</a:t>
            </a:r>
            <a:endParaRPr lang="en-US" sz="1400" dirty="0" smtClean="0"/>
          </a:p>
          <a:p>
            <a:r>
              <a:rPr lang="en-US" sz="1400" dirty="0" smtClean="0"/>
              <a:t>T. </a:t>
            </a:r>
            <a:r>
              <a:rPr lang="en-US" sz="1400" dirty="0" err="1" smtClean="0"/>
              <a:t>Shidara</a:t>
            </a:r>
            <a:endParaRPr lang="en-US" sz="1400" dirty="0" smtClean="0"/>
          </a:p>
          <a:p>
            <a:r>
              <a:rPr lang="en-US" sz="1400" dirty="0" smtClean="0"/>
              <a:t>K. </a:t>
            </a:r>
            <a:r>
              <a:rPr lang="en-US" sz="1400" dirty="0" err="1" smtClean="0"/>
              <a:t>Takata</a:t>
            </a:r>
            <a:endParaRPr lang="en-US" sz="1400" dirty="0" smtClean="0"/>
          </a:p>
          <a:p>
            <a:r>
              <a:rPr lang="en-US" sz="1400" dirty="0" smtClean="0"/>
              <a:t>S. Takeda</a:t>
            </a:r>
          </a:p>
          <a:p>
            <a:r>
              <a:rPr lang="en-US" sz="1400" dirty="0" smtClean="0"/>
              <a:t>M. Yoshioka</a:t>
            </a:r>
          </a:p>
          <a:p>
            <a:pPr lvl="0"/>
            <a:r>
              <a:rPr lang="en-US" sz="1400" dirty="0" smtClean="0"/>
              <a:t>K. </a:t>
            </a:r>
            <a:r>
              <a:rPr lang="en-US" sz="1400" dirty="0" err="1" smtClean="0"/>
              <a:t>Oide</a:t>
            </a:r>
            <a:endParaRPr lang="en-US" sz="1400" dirty="0" smtClean="0"/>
          </a:p>
          <a:p>
            <a:pPr>
              <a:buNone/>
            </a:pPr>
            <a:endParaRPr lang="en-US" sz="1400" dirty="0" smtClean="0"/>
          </a:p>
          <a:p>
            <a:pPr>
              <a:buNone/>
            </a:pPr>
            <a:endParaRPr lang="en-US" sz="1400" dirty="0" smtClean="0"/>
          </a:p>
          <a:p>
            <a:pPr>
              <a:buNone/>
            </a:pPr>
            <a:endParaRPr lang="en-US" sz="1400" dirty="0" smtClean="0"/>
          </a:p>
          <a:p>
            <a:pPr>
              <a:buNone/>
            </a:pPr>
            <a:r>
              <a:rPr lang="en-US" sz="1400" b="1" smtClean="0"/>
              <a:t>		And </a:t>
            </a:r>
            <a:r>
              <a:rPr lang="en-US" sz="1400" b="1" dirty="0" smtClean="0"/>
              <a:t>many others</a:t>
            </a:r>
          </a:p>
        </p:txBody>
      </p:sp>
      <p:sp>
        <p:nvSpPr>
          <p:cNvPr id="4" name="Content Placeholder 2"/>
          <p:cNvSpPr txBox="1">
            <a:spLocks/>
          </p:cNvSpPr>
          <p:nvPr/>
        </p:nvSpPr>
        <p:spPr>
          <a:xfrm>
            <a:off x="4267200" y="1066800"/>
            <a:ext cx="2895600" cy="6477000"/>
          </a:xfrm>
          <a:prstGeom prst="rect">
            <a:avLst/>
          </a:prstGeom>
        </p:spPr>
        <p:txBody>
          <a:bodyPr vert="horz" lIns="91440" tIns="45720" rIns="91440" bIns="45720" rtlCol="0">
            <a:noAutofit/>
          </a:bodyPr>
          <a:lstStyle/>
          <a:p>
            <a:pPr marL="457200" lvl="0" indent="-457200">
              <a:spcBef>
                <a:spcPct val="20000"/>
              </a:spcBef>
              <a:buFont typeface="Arial" pitchFamily="34" charset="0"/>
              <a:buChar char="•"/>
            </a:pPr>
            <a:r>
              <a:rPr lang="en-US" sz="1400" b="1" dirty="0" smtClean="0"/>
              <a:t>G . Loew (SLAC Co-Chair)</a:t>
            </a:r>
          </a:p>
          <a:p>
            <a:pPr marL="457200" lvl="0" indent="-457200">
              <a:spcBef>
                <a:spcPct val="20000"/>
              </a:spcBef>
              <a:buFont typeface="Arial" pitchFamily="34" charset="0"/>
              <a:buChar char="•"/>
            </a:pPr>
            <a:r>
              <a:rPr lang="en-US" sz="1400" dirty="0" smtClean="0"/>
              <a:t>B. Richter</a:t>
            </a:r>
          </a:p>
          <a:p>
            <a:pPr marL="457200" lvl="0" indent="-457200">
              <a:spcBef>
                <a:spcPct val="20000"/>
              </a:spcBef>
              <a:buFont typeface="Arial" pitchFamily="34" charset="0"/>
              <a:buChar char="•"/>
            </a:pPr>
            <a:r>
              <a:rPr lang="en-US" sz="1400" dirty="0" smtClean="0"/>
              <a:t>J. Paterson</a:t>
            </a:r>
          </a:p>
          <a:p>
            <a:pPr marL="457200" lvl="0" indent="-457200">
              <a:spcBef>
                <a:spcPct val="20000"/>
              </a:spcBef>
              <a:buFont typeface="Arial" pitchFamily="34" charset="0"/>
              <a:buChar char="•"/>
            </a:pPr>
            <a:r>
              <a:rPr lang="en-US" sz="1400" dirty="0" smtClean="0"/>
              <a:t>R. Ruth</a:t>
            </a:r>
          </a:p>
          <a:p>
            <a:pPr marL="457200" lvl="0" indent="-457200">
              <a:spcBef>
                <a:spcPct val="20000"/>
              </a:spcBef>
              <a:buFont typeface="Arial" pitchFamily="34" charset="0"/>
              <a:buChar char="•"/>
            </a:pPr>
            <a:r>
              <a:rPr lang="en-US" sz="1400" dirty="0" smtClean="0"/>
              <a:t>M. Allen</a:t>
            </a:r>
          </a:p>
          <a:p>
            <a:pPr marL="457200" lvl="0" indent="-457200">
              <a:spcBef>
                <a:spcPct val="20000"/>
              </a:spcBef>
              <a:buFont typeface="Arial" pitchFamily="34" charset="0"/>
              <a:buChar char="•"/>
            </a:pPr>
            <a:r>
              <a:rPr lang="en-US" sz="1400" dirty="0" smtClean="0"/>
              <a:t>J.  Sheppard</a:t>
            </a:r>
          </a:p>
          <a:p>
            <a:pPr marL="457200" lvl="0" indent="-457200">
              <a:spcBef>
                <a:spcPct val="20000"/>
              </a:spcBef>
              <a:buFont typeface="Arial" pitchFamily="34" charset="0"/>
              <a:buChar char="•"/>
            </a:pPr>
            <a:r>
              <a:rPr lang="en-US" sz="1400" dirty="0" smtClean="0"/>
              <a:t>N. </a:t>
            </a:r>
            <a:r>
              <a:rPr lang="en-US" sz="1400" dirty="0" err="1" smtClean="0"/>
              <a:t>Toge</a:t>
            </a:r>
            <a:endParaRPr lang="en-US" sz="1400" dirty="0" smtClean="0"/>
          </a:p>
          <a:p>
            <a:pPr marL="457200" lvl="0" indent="-457200">
              <a:spcBef>
                <a:spcPct val="20000"/>
              </a:spcBef>
              <a:buFont typeface="Arial" pitchFamily="34" charset="0"/>
              <a:buChar char="•"/>
            </a:pPr>
            <a:r>
              <a:rPr lang="en-US" sz="1400" dirty="0" smtClean="0"/>
              <a:t>R. Palmer</a:t>
            </a:r>
          </a:p>
        </p:txBody>
      </p:sp>
      <p:sp>
        <p:nvSpPr>
          <p:cNvPr id="6" name="Content Placeholder 2"/>
          <p:cNvSpPr txBox="1">
            <a:spLocks/>
          </p:cNvSpPr>
          <p:nvPr/>
        </p:nvSpPr>
        <p:spPr>
          <a:xfrm>
            <a:off x="2209800" y="1371600"/>
            <a:ext cx="1676400" cy="7010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 Matsumoto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J. Urakawa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Hayano</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 Higo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N.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Sasao</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Fukuma</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Akemoto</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N. Yamamoto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K. Akai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K. Hagiwara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Y. Takeuchi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Hiramatsu</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smtClean="0"/>
              <a:t>K. Kubo</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6096000" y="1295400"/>
            <a:ext cx="2895600" cy="5257800"/>
          </a:xfrm>
          <a:prstGeom prst="rect">
            <a:avLst/>
          </a:prstGeom>
        </p:spPr>
        <p:txBody>
          <a:bodyPr vert="horz" lIns="91440" tIns="45720" rIns="91440" bIns="45720" rtlCol="0">
            <a:noAutofit/>
          </a:bodyPr>
          <a:lstStyle/>
          <a:p>
            <a:pPr marL="457200" lvl="0" indent="-457200">
              <a:spcBef>
                <a:spcPct val="20000"/>
              </a:spcBef>
            </a:pPr>
            <a:r>
              <a:rPr lang="en-US" sz="1400" dirty="0" smtClean="0"/>
              <a:t>	</a:t>
            </a:r>
            <a:r>
              <a:rPr lang="en-US" sz="1400" b="1" dirty="0" smtClean="0"/>
              <a:t>Later joined by:</a:t>
            </a:r>
          </a:p>
          <a:p>
            <a:pPr marL="457200" lvl="0" indent="-457200">
              <a:spcBef>
                <a:spcPct val="20000"/>
              </a:spcBef>
              <a:buFont typeface="Arial" pitchFamily="34" charset="0"/>
              <a:buChar char="•"/>
            </a:pPr>
            <a:r>
              <a:rPr lang="en-US" sz="1400" dirty="0" smtClean="0"/>
              <a:t>D. Burke</a:t>
            </a:r>
          </a:p>
          <a:p>
            <a:pPr marL="457200" lvl="0" indent="-457200">
              <a:spcBef>
                <a:spcPct val="20000"/>
              </a:spcBef>
              <a:buFont typeface="Arial" pitchFamily="34" charset="0"/>
              <a:buChar char="•"/>
            </a:pPr>
            <a:r>
              <a:rPr lang="en-US" sz="1400" dirty="0" smtClean="0"/>
              <a:t>T. Raubenheimer</a:t>
            </a:r>
          </a:p>
          <a:p>
            <a:pPr marL="457200" lvl="0" indent="-457200">
              <a:spcBef>
                <a:spcPct val="20000"/>
              </a:spcBef>
              <a:buFont typeface="Arial" pitchFamily="34" charset="0"/>
              <a:buChar char="•"/>
            </a:pPr>
            <a:r>
              <a:rPr lang="en-US" sz="1400" dirty="0" smtClean="0"/>
              <a:t>J. Wang</a:t>
            </a:r>
          </a:p>
          <a:p>
            <a:pPr marL="457200" lvl="0" indent="-457200">
              <a:spcBef>
                <a:spcPct val="20000"/>
              </a:spcBef>
              <a:buFont typeface="Arial" pitchFamily="34" charset="0"/>
              <a:buChar char="•"/>
            </a:pPr>
            <a:r>
              <a:rPr lang="en-US" sz="1400" dirty="0" smtClean="0"/>
              <a:t>G. </a:t>
            </a:r>
            <a:r>
              <a:rPr lang="en-US" sz="1400" dirty="0" err="1" smtClean="0"/>
              <a:t>Spalek</a:t>
            </a:r>
            <a:endParaRPr lang="en-US" sz="1400" dirty="0" smtClean="0"/>
          </a:p>
          <a:p>
            <a:pPr marL="457200" lvl="0" indent="-457200">
              <a:spcBef>
                <a:spcPct val="20000"/>
              </a:spcBef>
              <a:buFont typeface="Arial" pitchFamily="34" charset="0"/>
              <a:buChar char="•"/>
            </a:pPr>
            <a:r>
              <a:rPr lang="en-US" sz="1400" dirty="0" smtClean="0"/>
              <a:t>T. Lee</a:t>
            </a:r>
          </a:p>
          <a:p>
            <a:pPr marL="457200" lvl="0" indent="-457200">
              <a:spcBef>
                <a:spcPct val="20000"/>
              </a:spcBef>
              <a:buFont typeface="Arial" pitchFamily="34" charset="0"/>
              <a:buChar char="•"/>
            </a:pPr>
            <a:r>
              <a:rPr lang="en-US" sz="1400" dirty="0" smtClean="0"/>
              <a:t>T. </a:t>
            </a:r>
            <a:r>
              <a:rPr lang="en-US" sz="1400" dirty="0" err="1" smtClean="0"/>
              <a:t>Lavine</a:t>
            </a:r>
            <a:endParaRPr lang="en-US" sz="1400" dirty="0" smtClean="0"/>
          </a:p>
          <a:p>
            <a:pPr marL="457200" lvl="0" indent="-457200">
              <a:spcBef>
                <a:spcPct val="20000"/>
              </a:spcBef>
              <a:buFont typeface="Arial" pitchFamily="34" charset="0"/>
              <a:buChar char="•"/>
            </a:pPr>
            <a:r>
              <a:rPr lang="en-US" sz="1400" dirty="0" smtClean="0"/>
              <a:t>H. Hoag</a:t>
            </a:r>
          </a:p>
          <a:p>
            <a:pPr marL="457200" lvl="0" indent="-457200">
              <a:spcBef>
                <a:spcPct val="20000"/>
              </a:spcBef>
              <a:buFont typeface="Arial" pitchFamily="34" charset="0"/>
              <a:buChar char="•"/>
            </a:pPr>
            <a:r>
              <a:rPr lang="en-US" sz="1400" dirty="0" smtClean="0"/>
              <a:t>J. Frisch</a:t>
            </a:r>
          </a:p>
          <a:p>
            <a:pPr marL="457200" lvl="0" indent="-457200">
              <a:spcBef>
                <a:spcPct val="20000"/>
              </a:spcBef>
              <a:buFont typeface="Arial" pitchFamily="34" charset="0"/>
              <a:buChar char="•"/>
            </a:pPr>
            <a:r>
              <a:rPr lang="en-US" sz="1400" dirty="0" smtClean="0"/>
              <a:t>A. </a:t>
            </a:r>
            <a:r>
              <a:rPr lang="en-US" sz="1400" dirty="0" err="1" smtClean="0"/>
              <a:t>Vlieks</a:t>
            </a:r>
            <a:endParaRPr lang="en-US" sz="1400" dirty="0" smtClean="0"/>
          </a:p>
          <a:p>
            <a:pPr marL="457200" lvl="0" indent="-457200">
              <a:spcBef>
                <a:spcPct val="20000"/>
              </a:spcBef>
              <a:buFont typeface="Arial" pitchFamily="34" charset="0"/>
              <a:buChar char="•"/>
            </a:pPr>
            <a:r>
              <a:rPr lang="en-US" sz="1400" dirty="0" smtClean="0"/>
              <a:t>G. Bowden</a:t>
            </a:r>
          </a:p>
          <a:p>
            <a:pPr marL="457200" lvl="0" indent="-457200">
              <a:spcBef>
                <a:spcPct val="20000"/>
              </a:spcBef>
              <a:buFont typeface="Arial" pitchFamily="34" charset="0"/>
              <a:buChar char="•"/>
            </a:pPr>
            <a:r>
              <a:rPr lang="en-US" sz="1400" dirty="0" smtClean="0"/>
              <a:t>N. Phinney</a:t>
            </a:r>
          </a:p>
          <a:p>
            <a:pPr marL="457200" lvl="0" indent="-457200">
              <a:spcBef>
                <a:spcPct val="20000"/>
              </a:spcBef>
              <a:buFont typeface="Arial" pitchFamily="34" charset="0"/>
              <a:buChar char="•"/>
            </a:pPr>
            <a:r>
              <a:rPr lang="en-US" sz="1400" dirty="0" smtClean="0"/>
              <a:t>Marc Ross</a:t>
            </a:r>
          </a:p>
          <a:p>
            <a:pPr marL="457200" lvl="0" indent="-457200">
              <a:spcBef>
                <a:spcPct val="20000"/>
              </a:spcBef>
              <a:buFont typeface="Arial" pitchFamily="34" charset="0"/>
              <a:buChar char="•"/>
            </a:pPr>
            <a:r>
              <a:rPr lang="en-US" sz="1400" dirty="0" smtClean="0"/>
              <a:t>S. Tantawi</a:t>
            </a:r>
          </a:p>
          <a:p>
            <a:pPr marL="457200" lvl="0" indent="-457200">
              <a:spcBef>
                <a:spcPct val="20000"/>
              </a:spcBef>
              <a:buFont typeface="Arial" pitchFamily="34" charset="0"/>
              <a:buChar char="•"/>
            </a:pPr>
            <a:r>
              <a:rPr lang="en-US" sz="1400" dirty="0" smtClean="0"/>
              <a:t>D. McCormick</a:t>
            </a:r>
          </a:p>
          <a:p>
            <a:pPr marL="457200" lvl="0" indent="-457200">
              <a:spcBef>
                <a:spcPct val="20000"/>
              </a:spcBef>
              <a:buFont typeface="Arial" pitchFamily="34" charset="0"/>
              <a:buChar char="•"/>
            </a:pPr>
            <a:r>
              <a:rPr lang="en-US" sz="1400" dirty="0" smtClean="0"/>
              <a:t>K. </a:t>
            </a:r>
            <a:r>
              <a:rPr lang="en-US" sz="1400" dirty="0" err="1" smtClean="0"/>
              <a:t>Jobe</a:t>
            </a:r>
            <a:endParaRPr lang="en-US" sz="1400" dirty="0" smtClean="0"/>
          </a:p>
          <a:p>
            <a:pPr marL="457200" lvl="0" indent="-457200">
              <a:spcBef>
                <a:spcPct val="20000"/>
              </a:spcBef>
              <a:buFont typeface="Arial" pitchFamily="34" charset="0"/>
              <a:buChar char="•"/>
            </a:pPr>
            <a:r>
              <a:rPr lang="en-US" sz="1400" dirty="0" smtClean="0"/>
              <a:t>T. Smith</a:t>
            </a:r>
          </a:p>
          <a:p>
            <a:pPr marL="457200" lvl="0" indent="-457200">
              <a:spcBef>
                <a:spcPct val="20000"/>
              </a:spcBef>
              <a:buFont typeface="Arial" pitchFamily="34" charset="0"/>
              <a:buChar char="•"/>
            </a:pPr>
            <a:r>
              <a:rPr lang="en-US" sz="1400" dirty="0" smtClean="0"/>
              <a:t>P. </a:t>
            </a:r>
            <a:r>
              <a:rPr lang="en-US" sz="1400" dirty="0" err="1" smtClean="0"/>
              <a:t>Tenenbaum</a:t>
            </a:r>
            <a:endParaRPr lang="en-US" sz="1400" dirty="0" smtClean="0"/>
          </a:p>
          <a:p>
            <a:pPr marL="457200" lvl="0" indent="-457200">
              <a:spcBef>
                <a:spcPct val="20000"/>
              </a:spcBef>
              <a:buFont typeface="Arial" pitchFamily="34" charset="0"/>
              <a:buChar char="•"/>
            </a:pPr>
            <a:r>
              <a:rPr lang="en-US" sz="1400" dirty="0" smtClean="0"/>
              <a:t>D. Yeremian</a:t>
            </a:r>
          </a:p>
          <a:p>
            <a:pPr marL="457200" lvl="0" indent="-457200">
              <a:spcBef>
                <a:spcPct val="20000"/>
              </a:spcBef>
              <a:buFont typeface="Arial" pitchFamily="34" charset="0"/>
              <a:buChar char="•"/>
            </a:pPr>
            <a:r>
              <a:rPr lang="en-US" sz="1400" dirty="0" err="1" smtClean="0"/>
              <a:t>C.Adolphsen</a:t>
            </a:r>
            <a:endParaRPr lang="en-US" sz="1400" dirty="0" smtClean="0"/>
          </a:p>
          <a:p>
            <a:pPr marL="457200" lvl="0" indent="-457200">
              <a:spcBef>
                <a:spcPct val="20000"/>
              </a:spcBef>
            </a:pPr>
            <a:endParaRPr lang="en-US" sz="1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Major Highlights of R&amp;D Collaboration</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smtClean="0"/>
              <a:t>Klystrons with Solenoid and PPM Focusing</a:t>
            </a:r>
          </a:p>
          <a:p>
            <a:r>
              <a:rPr lang="en-US" b="1" dirty="0" smtClean="0"/>
              <a:t>Accelerator Structures, Design, Fabrication, Wakefield and Breakdown Studies</a:t>
            </a:r>
          </a:p>
          <a:p>
            <a:r>
              <a:rPr lang="en-US" b="1" dirty="0" smtClean="0"/>
              <a:t>RF Pulse Compression, Cavities and Delay Lines</a:t>
            </a:r>
          </a:p>
          <a:p>
            <a:r>
              <a:rPr lang="en-US" b="1" dirty="0" smtClean="0"/>
              <a:t>Klystron Modulator Design</a:t>
            </a:r>
          </a:p>
          <a:p>
            <a:r>
              <a:rPr lang="en-US" b="1" dirty="0" smtClean="0"/>
              <a:t>SLAC Final Focus Test Beam with Laser-Compton Profile Monitor</a:t>
            </a:r>
          </a:p>
          <a:p>
            <a:r>
              <a:rPr lang="en-US" b="1" dirty="0" smtClean="0"/>
              <a:t>KEK ATF </a:t>
            </a:r>
            <a:r>
              <a:rPr lang="en-US" b="1" dirty="0" err="1" smtClean="0"/>
              <a:t>Linac</a:t>
            </a:r>
            <a:r>
              <a:rPr lang="en-US" b="1" dirty="0" smtClean="0"/>
              <a:t>, Damping Ring and Final Focus</a:t>
            </a:r>
          </a:p>
          <a:p>
            <a:r>
              <a:rPr lang="en-US" b="1" dirty="0" smtClean="0"/>
              <a:t>SLAC NLC X-Band Test Accelerator</a:t>
            </a:r>
          </a:p>
          <a:p>
            <a:r>
              <a:rPr lang="en-US" b="1" dirty="0" smtClean="0"/>
              <a:t>Design of Common Linear Collider</a:t>
            </a:r>
          </a:p>
          <a:p>
            <a:r>
              <a:rPr lang="en-US" b="1" dirty="0" smtClean="0"/>
              <a:t>Very important meetings and visitors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smtClean="0"/>
              <a:t>US/JAPAN 1991 Collaboration on HEP</a:t>
            </a:r>
            <a:br>
              <a:rPr lang="en-US" sz="3200" b="1" dirty="0" smtClean="0"/>
            </a:br>
            <a:r>
              <a:rPr lang="en-US" sz="3200" b="1" dirty="0" smtClean="0"/>
              <a:t>Meeting at SLAC</a:t>
            </a:r>
            <a:endParaRPr lang="en-US" sz="3200" b="1" dirty="0"/>
          </a:p>
        </p:txBody>
      </p:sp>
      <p:pic>
        <p:nvPicPr>
          <p:cNvPr id="3" name="Picture 2" descr="scan_21_japanpam.jpg"/>
          <p:cNvPicPr>
            <a:picLocks noChangeAspect="1"/>
          </p:cNvPicPr>
          <p:nvPr/>
        </p:nvPicPr>
        <p:blipFill>
          <a:blip r:embed="rId2" cstate="print"/>
          <a:stretch>
            <a:fillRect/>
          </a:stretch>
        </p:blipFill>
        <p:spPr>
          <a:xfrm>
            <a:off x="152400" y="1752601"/>
            <a:ext cx="8763000" cy="414647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Their Majesties’ Visit at SLAC</a:t>
            </a:r>
            <a:br>
              <a:rPr lang="en-US" sz="3200" b="1" dirty="0" smtClean="0"/>
            </a:br>
            <a:r>
              <a:rPr lang="en-US" sz="3200" b="1" dirty="0" smtClean="0"/>
              <a:t>June 23, 1994</a:t>
            </a:r>
            <a:endParaRPr lang="en-US" sz="3200" b="1" dirty="0"/>
          </a:p>
        </p:txBody>
      </p:sp>
      <p:pic>
        <p:nvPicPr>
          <p:cNvPr id="5" name="Picture 4" descr="scan_13_emp04.jpg"/>
          <p:cNvPicPr>
            <a:picLocks noChangeAspect="1"/>
          </p:cNvPicPr>
          <p:nvPr/>
        </p:nvPicPr>
        <p:blipFill>
          <a:blip r:embed="rId2" cstate="print"/>
          <a:stretch>
            <a:fillRect/>
          </a:stretch>
        </p:blipFill>
        <p:spPr>
          <a:xfrm>
            <a:off x="4648200" y="4114800"/>
            <a:ext cx="3738372" cy="2467661"/>
          </a:xfrm>
          <a:prstGeom prst="rect">
            <a:avLst/>
          </a:prstGeom>
        </p:spPr>
      </p:pic>
      <p:pic>
        <p:nvPicPr>
          <p:cNvPr id="6" name="Picture 5" descr="scan_13_emp01.jpg"/>
          <p:cNvPicPr>
            <a:picLocks noChangeAspect="1"/>
          </p:cNvPicPr>
          <p:nvPr/>
        </p:nvPicPr>
        <p:blipFill>
          <a:blip r:embed="rId3" cstate="print"/>
          <a:stretch>
            <a:fillRect/>
          </a:stretch>
        </p:blipFill>
        <p:spPr>
          <a:xfrm>
            <a:off x="685800" y="1524000"/>
            <a:ext cx="3714902" cy="2460955"/>
          </a:xfrm>
          <a:prstGeom prst="rect">
            <a:avLst/>
          </a:prstGeom>
        </p:spPr>
      </p:pic>
      <p:pic>
        <p:nvPicPr>
          <p:cNvPr id="7" name="Picture 6" descr="scan_13_emp02.jpg"/>
          <p:cNvPicPr>
            <a:picLocks noChangeAspect="1"/>
          </p:cNvPicPr>
          <p:nvPr/>
        </p:nvPicPr>
        <p:blipFill>
          <a:blip r:embed="rId4" cstate="print"/>
          <a:stretch>
            <a:fillRect/>
          </a:stretch>
        </p:blipFill>
        <p:spPr>
          <a:xfrm>
            <a:off x="4648200" y="1524000"/>
            <a:ext cx="3728314" cy="2464308"/>
          </a:xfrm>
          <a:prstGeom prst="rect">
            <a:avLst/>
          </a:prstGeom>
        </p:spPr>
      </p:pic>
      <p:pic>
        <p:nvPicPr>
          <p:cNvPr id="8" name="Picture 7" descr="scan_13_emp03.jpg"/>
          <p:cNvPicPr>
            <a:picLocks noChangeAspect="1"/>
          </p:cNvPicPr>
          <p:nvPr/>
        </p:nvPicPr>
        <p:blipFill>
          <a:blip r:embed="rId5" cstate="print"/>
          <a:stretch>
            <a:fillRect/>
          </a:stretch>
        </p:blipFill>
        <p:spPr>
          <a:xfrm>
            <a:off x="685800" y="4114800"/>
            <a:ext cx="3704844" cy="2460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Original 3 JLC’s in 1995 TRC Report</a:t>
            </a:r>
            <a:br>
              <a:rPr lang="en-US" sz="3200" b="1" dirty="0" smtClean="0"/>
            </a:br>
            <a:r>
              <a:rPr lang="en-US" sz="3200" b="1" dirty="0" smtClean="0"/>
              <a:t>S-Band, C-Band and X-Band</a:t>
            </a:r>
            <a:endParaRPr lang="en-US" sz="3200" b="1" dirty="0"/>
          </a:p>
        </p:txBody>
      </p:sp>
      <p:pic>
        <p:nvPicPr>
          <p:cNvPr id="5" name="Picture 4" descr="scan_16_figure01.jpg"/>
          <p:cNvPicPr>
            <a:picLocks noChangeAspect="1"/>
          </p:cNvPicPr>
          <p:nvPr/>
        </p:nvPicPr>
        <p:blipFill>
          <a:blip r:embed="rId2" cstate="print"/>
          <a:stretch>
            <a:fillRect/>
          </a:stretch>
        </p:blipFill>
        <p:spPr>
          <a:xfrm>
            <a:off x="1066800" y="1828800"/>
            <a:ext cx="6754368" cy="4175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b="1" dirty="0" smtClean="0"/>
              <a:t>The Original NLC in 1995 TRC Report</a:t>
            </a:r>
            <a:br>
              <a:rPr lang="en-US" sz="3200" b="1" dirty="0" smtClean="0"/>
            </a:br>
            <a:r>
              <a:rPr lang="en-US" sz="3200" b="1" dirty="0" smtClean="0"/>
              <a:t>X-Band</a:t>
            </a:r>
            <a:endParaRPr lang="en-US" sz="3200" b="1" dirty="0"/>
          </a:p>
        </p:txBody>
      </p:sp>
      <p:pic>
        <p:nvPicPr>
          <p:cNvPr id="4" name="Picture 3" descr="scan_15_7636a2.jpg"/>
          <p:cNvPicPr>
            <a:picLocks noChangeAspect="1"/>
          </p:cNvPicPr>
          <p:nvPr/>
        </p:nvPicPr>
        <p:blipFill>
          <a:blip r:embed="rId2" cstate="print"/>
          <a:stretch>
            <a:fillRect/>
          </a:stretch>
        </p:blipFill>
        <p:spPr>
          <a:xfrm>
            <a:off x="228600" y="1828800"/>
            <a:ext cx="8644128" cy="471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2144</TotalTime>
  <Words>1477</Words>
  <Application>Microsoft Office PowerPoint</Application>
  <PresentationFormat>On-screen Show (4:3)</PresentationFormat>
  <Paragraphs>489</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US/JAPAN Accelerator R&amp;D Thirty Years of Collaboration JLC/NLC/ILC</vt:lpstr>
      <vt:lpstr>Broad Chronology</vt:lpstr>
      <vt:lpstr>KEK/SLAC  LC WORKSHOP March 1-4, 1988 at KEK</vt:lpstr>
      <vt:lpstr>Major Participants, starting at 1988 KEK Workshop </vt:lpstr>
      <vt:lpstr>Major Highlights of R&amp;D Collaboration</vt:lpstr>
      <vt:lpstr>US/JAPAN 1991 Collaboration on HEP Meeting at SLAC</vt:lpstr>
      <vt:lpstr>Their Majesties’ Visit at SLAC June 23, 1994</vt:lpstr>
      <vt:lpstr>The Original 3 JLC’s in 1995 TRC Report S-Band, C-Band and X-Band</vt:lpstr>
      <vt:lpstr>The Original NLC in 1995 TRC Report X-Band</vt:lpstr>
      <vt:lpstr>Major Technical Achievements  1995-2009</vt:lpstr>
      <vt:lpstr>The Junior KEK Brain Trust Visiting SLAC</vt:lpstr>
      <vt:lpstr>75 MW X-Band Klystron              with PPM Focusing </vt:lpstr>
      <vt:lpstr>Details of structure design</vt:lpstr>
      <vt:lpstr>Pulse Compression using Delay Lines producing 600 MW Peak X-Band  Power</vt:lpstr>
      <vt:lpstr>        Pulse Compression with X4 Gain</vt:lpstr>
      <vt:lpstr>350 MeV NLC X- Band Test Accelerator J. Wang, T. Lavine and C. Adolphsen</vt:lpstr>
      <vt:lpstr>Sugawara and Richter at SLAC’s NLCTA 350 Mev X-Band Linac</vt:lpstr>
      <vt:lpstr>Final Focus Test Beam and Laser-Compton Fringe Monitor Measured sigma y of  about 70 nm at 48 GeV</vt:lpstr>
      <vt:lpstr>ATF/ATF2 AT KEK </vt:lpstr>
      <vt:lpstr>JLC-X/NLC Common Design in 2003 TRC Report </vt:lpstr>
      <vt:lpstr>KEK C-Band System Unit for LC  in 2003 TRC Report  </vt:lpstr>
      <vt:lpstr>Vignettes</vt:lpstr>
      <vt:lpstr>The Fateful Decision!</vt:lpstr>
      <vt:lpstr>The 13 Cold Guys Sweating it Out August 11-13, 2004 in Korea</vt:lpstr>
      <vt:lpstr>Fast Forward to Today’s ILC</vt:lpstr>
      <vt:lpstr>Slide 26</vt:lpstr>
      <vt:lpstr>Components of the SB2009 Design for Study and Review during 2010. </vt:lpstr>
      <vt:lpstr>Slide 28</vt:lpstr>
      <vt:lpstr>From R&amp;D Programs to TLCC Process                Top Level Change Control</vt:lpstr>
      <vt:lpstr>A Review on Design Study of the ILC Conventional Facility in Mountain Region</vt:lpstr>
      <vt:lpstr>International Review of ILC Facility in Mountain Region</vt:lpstr>
      <vt:lpstr>Good Luck to the Next Generation!</vt:lpstr>
      <vt:lpstr>Slide 33</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galoew</dc:creator>
  <cp:lastModifiedBy>galoew</cp:lastModifiedBy>
  <cp:revision>292</cp:revision>
  <dcterms:created xsi:type="dcterms:W3CDTF">2010-10-01T21:01:08Z</dcterms:created>
  <dcterms:modified xsi:type="dcterms:W3CDTF">2010-10-14T22:51:36Z</dcterms:modified>
</cp:coreProperties>
</file>